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1.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 id="2147486080" r:id="rId26"/>
    <p:sldMasterId id="2147486086" r:id="rId27"/>
  </p:sldMasterIdLst>
  <p:notesMasterIdLst>
    <p:notesMasterId r:id="rId66"/>
  </p:notesMasterIdLst>
  <p:handoutMasterIdLst>
    <p:handoutMasterId r:id="rId67"/>
  </p:handoutMasterIdLst>
  <p:sldIdLst>
    <p:sldId id="2143" r:id="rId28"/>
    <p:sldId id="2250" r:id="rId29"/>
    <p:sldId id="2289" r:id="rId30"/>
    <p:sldId id="2045" r:id="rId31"/>
    <p:sldId id="2254" r:id="rId32"/>
    <p:sldId id="2066" r:id="rId33"/>
    <p:sldId id="1954" r:id="rId34"/>
    <p:sldId id="1953" r:id="rId35"/>
    <p:sldId id="2068" r:id="rId36"/>
    <p:sldId id="2096" r:id="rId37"/>
    <p:sldId id="2282" r:id="rId38"/>
    <p:sldId id="301" r:id="rId39"/>
    <p:sldId id="2292" r:id="rId40"/>
    <p:sldId id="303" r:id="rId41"/>
    <p:sldId id="304" r:id="rId42"/>
    <p:sldId id="305" r:id="rId43"/>
    <p:sldId id="308" r:id="rId44"/>
    <p:sldId id="2283" r:id="rId45"/>
    <p:sldId id="2224" r:id="rId46"/>
    <p:sldId id="2226" r:id="rId47"/>
    <p:sldId id="2227" r:id="rId48"/>
    <p:sldId id="332" r:id="rId49"/>
    <p:sldId id="333" r:id="rId50"/>
    <p:sldId id="2281" r:id="rId51"/>
    <p:sldId id="2272" r:id="rId52"/>
    <p:sldId id="288" r:id="rId53"/>
    <p:sldId id="2193" r:id="rId54"/>
    <p:sldId id="2270" r:id="rId55"/>
    <p:sldId id="2275" r:id="rId56"/>
    <p:sldId id="2276" r:id="rId57"/>
    <p:sldId id="2255" r:id="rId58"/>
    <p:sldId id="2273" r:id="rId59"/>
    <p:sldId id="2280" r:id="rId60"/>
    <p:sldId id="2253" r:id="rId61"/>
    <p:sldId id="2071" r:id="rId62"/>
    <p:sldId id="2125" r:id="rId63"/>
    <p:sldId id="2186" r:id="rId64"/>
    <p:sldId id="2293" r:id="rId6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3352" autoAdjust="0"/>
  </p:normalViewPr>
  <p:slideViewPr>
    <p:cSldViewPr>
      <p:cViewPr varScale="1">
        <p:scale>
          <a:sx n="45" d="100"/>
          <a:sy n="45" d="100"/>
        </p:scale>
        <p:origin x="1542" y="42"/>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61" Type="http://schemas.openxmlformats.org/officeDocument/2006/relationships/slide" Target="slides/slide34.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handoutMaster" Target="handoutMasters/handoutMaster1.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4/27/2019 7:06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4/27/2019 7:06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computerscience/tree/master/Events%20and%20Hacks/Azure%20Machine%20Learning%20Challeng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ithub.com/Microsoft/computerscience/blob/master/Events%20and%20Hacks/Azure%20Machine%20Learning%20Challenge/Machine%20Learning%20Challenge.md"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Demo:</a:t>
            </a:r>
          </a:p>
          <a:p>
            <a:r>
              <a:rPr lang="zh-CN" altLang="en-US" i="0" dirty="0"/>
              <a:t>访问</a:t>
            </a:r>
            <a:r>
              <a:rPr lang="en-US" altLang="zh-CN" i="0" dirty="0"/>
              <a:t>Azure</a:t>
            </a:r>
            <a:r>
              <a:rPr lang="zh-CN" altLang="en-US" i="0" dirty="0"/>
              <a:t>主页进行介绍</a:t>
            </a:r>
            <a:endParaRPr lang="en-US" altLang="zh-CN" i="0" dirty="0"/>
          </a:p>
          <a:p>
            <a:endParaRPr lang="en-US" dirty="0"/>
          </a:p>
          <a:p>
            <a:r>
              <a:rPr lang="zh-CN" altLang="en-US" dirty="0"/>
              <a:t>导航里有默认收藏的服务。</a:t>
            </a:r>
            <a:endParaRPr lang="en-US" altLang="zh-CN" dirty="0"/>
          </a:p>
          <a:p>
            <a:r>
              <a:rPr lang="zh-CN" altLang="en-US" dirty="0"/>
              <a:t>可演示添加一个</a:t>
            </a:r>
            <a:r>
              <a:rPr lang="en-US" altLang="zh-CN" dirty="0"/>
              <a:t>Linux VM</a:t>
            </a:r>
            <a:r>
              <a:rPr lang="zh-CN" altLang="en-US" dirty="0"/>
              <a:t>。</a:t>
            </a:r>
            <a:endParaRPr lang="en-US" altLang="zh-CN" dirty="0"/>
          </a:p>
          <a:p>
            <a:endParaRPr lang="en-US" dirty="0"/>
          </a:p>
          <a:p>
            <a:r>
              <a:rPr lang="zh-CN" altLang="en-US" dirty="0"/>
              <a:t>资源组的介绍</a:t>
            </a:r>
            <a:r>
              <a:rPr lang="en-US" altLang="zh-CN" dirty="0"/>
              <a:t>——</a:t>
            </a:r>
            <a:r>
              <a:rPr lang="zh-CN" altLang="en-US" dirty="0"/>
              <a:t>各种服务的容器。</a:t>
            </a:r>
            <a:endParaRPr lang="en-US" dirty="0"/>
          </a:p>
          <a:p>
            <a:endParaRPr lang="en-US" dirty="0"/>
          </a:p>
          <a:p>
            <a:r>
              <a:rPr lang="en-US" dirty="0"/>
              <a:t>THE DASHBOARD</a:t>
            </a:r>
          </a:p>
          <a:p>
            <a:endParaRPr lang="en-US" dirty="0"/>
          </a:p>
          <a:p>
            <a:r>
              <a:rPr lang="en-US" dirty="0"/>
              <a:t>https://docs.microsoft.com/zh-cn/azure/</a:t>
            </a:r>
          </a:p>
          <a:p>
            <a:endParaRPr lang="en-US" dirty="0"/>
          </a:p>
          <a:p>
            <a:r>
              <a:rPr lang="zh-CN" altLang="en-US" dirty="0"/>
              <a:t>远程连接刚才创建的</a:t>
            </a:r>
            <a:r>
              <a:rPr lang="en-US" altLang="zh-CN" dirty="0"/>
              <a:t>VM</a:t>
            </a:r>
            <a:r>
              <a:rPr lang="zh-CN" altLang="en-US" dirty="0"/>
              <a:t>。</a:t>
            </a: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74790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altLang="zh-CN" dirty="0"/>
              <a:t>zure</a:t>
            </a:r>
            <a:r>
              <a:rPr lang="zh-CN" altLang="en-US" dirty="0"/>
              <a:t>应用服务是云中的</a:t>
            </a:r>
            <a:r>
              <a:rPr lang="en-US" altLang="zh-CN" dirty="0"/>
              <a:t>PaaS(</a:t>
            </a:r>
            <a:r>
              <a:rPr lang="zh-CN" altLang="en-US" dirty="0"/>
              <a:t>平台即服务</a:t>
            </a:r>
            <a:r>
              <a:rPr lang="en-US" altLang="zh-CN" dirty="0"/>
              <a:t>)——</a:t>
            </a:r>
            <a:r>
              <a:rPr lang="zh-CN" altLang="en-US" dirty="0"/>
              <a:t>这意味着它完全由</a:t>
            </a:r>
            <a:r>
              <a:rPr lang="en-US" altLang="zh-CN" dirty="0"/>
              <a:t>Azure</a:t>
            </a:r>
            <a:r>
              <a:rPr lang="zh-CN" altLang="en-US" dirty="0"/>
              <a:t>进行管理，我们可以快速地部署和运行我们的应用。</a:t>
            </a:r>
            <a:endParaRPr lang="en-US" altLang="zh-CN" dirty="0"/>
          </a:p>
          <a:p>
            <a:r>
              <a:rPr lang="zh-CN" altLang="en-US" dirty="0"/>
              <a:t>我们可以将</a:t>
            </a:r>
            <a:r>
              <a:rPr lang="en-US" altLang="zh-CN" dirty="0"/>
              <a:t>Web</a:t>
            </a:r>
            <a:r>
              <a:rPr lang="zh-CN" altLang="en-US" dirty="0"/>
              <a:t>应用、移动应用、容器应用或</a:t>
            </a:r>
            <a:r>
              <a:rPr lang="en-US" altLang="zh-CN" dirty="0"/>
              <a:t>API</a:t>
            </a:r>
            <a:r>
              <a:rPr lang="zh-CN" altLang="en-US" dirty="0"/>
              <a:t>应用部署到云中。</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我们可以选择自己擅长的编程语言去云上部署</a:t>
            </a:r>
            <a:r>
              <a:rPr lang="en-US" altLang="zh-CN" dirty="0"/>
              <a:t>Web</a:t>
            </a:r>
            <a:r>
              <a:rPr lang="zh-CN" altLang="en-US" dirty="0"/>
              <a:t>应用。就像这页</a:t>
            </a:r>
            <a:r>
              <a:rPr lang="en-US" altLang="zh-CN" dirty="0"/>
              <a:t>PPT</a:t>
            </a:r>
            <a:r>
              <a:rPr lang="zh-CN" altLang="en-US" dirty="0"/>
              <a:t>上的示例用的是</a:t>
            </a:r>
            <a:r>
              <a:rPr lang="en-US" altLang="zh-CN" dirty="0"/>
              <a:t>node</a:t>
            </a:r>
            <a:r>
              <a:rPr lang="zh-CN" altLang="en-US" dirty="0"/>
              <a:t>和</a:t>
            </a:r>
            <a:r>
              <a:rPr lang="en-US" altLang="zh-CN" dirty="0"/>
              <a:t>python</a:t>
            </a:r>
            <a:r>
              <a:rPr lang="zh-CN" altLang="en-US" dirty="0"/>
              <a:t>。</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02576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让我们在稍微多说一些为什么把</a:t>
            </a:r>
            <a:r>
              <a:rPr lang="en-US" altLang="zh-CN" dirty="0"/>
              <a:t>Web</a:t>
            </a:r>
            <a:r>
              <a:rPr lang="zh-CN" altLang="en-US" dirty="0"/>
              <a:t>应用或移动应用部署到云上，特别是相对本地而言。不同的应用有不同的使用模式。</a:t>
            </a:r>
            <a:endParaRPr lang="en-US" dirty="0"/>
          </a:p>
          <a:p>
            <a:endParaRPr lang="en-US" dirty="0"/>
          </a:p>
          <a:p>
            <a:r>
              <a:rPr lang="zh-CN" altLang="en-US" dirty="0"/>
              <a:t>例如如果我们想要构建下一个</a:t>
            </a:r>
            <a:r>
              <a:rPr lang="en-US" altLang="zh-CN" dirty="0"/>
              <a:t>Facebook</a:t>
            </a:r>
            <a:r>
              <a:rPr lang="zh-CN" altLang="en-US" dirty="0"/>
              <a:t>，在最初的几年中，它的使用需求可能会成倍地增长。因此我们对于计算能力的需要也会相应地成倍增长。</a:t>
            </a:r>
            <a:r>
              <a:rPr lang="en-US" altLang="zh-CN" dirty="0"/>
              <a:t>Azure</a:t>
            </a:r>
            <a:r>
              <a:rPr lang="zh-CN" altLang="en-US" dirty="0"/>
              <a:t>可以将应用设置为根据实际情况自动增长其规模。</a:t>
            </a:r>
            <a:endParaRPr lang="en-US" dirty="0"/>
          </a:p>
          <a:p>
            <a:endParaRPr lang="en-US" dirty="0"/>
          </a:p>
          <a:p>
            <a:r>
              <a:rPr lang="zh-CN" altLang="en-US" dirty="0"/>
              <a:t>又比如世界杯或者奥林匹克运动会的应用，几乎所有的用户都会在每年大概</a:t>
            </a:r>
            <a:r>
              <a:rPr lang="en-US" altLang="zh-CN" dirty="0"/>
              <a:t>6</a:t>
            </a:r>
            <a:r>
              <a:rPr lang="zh-CN" altLang="en-US" dirty="0"/>
              <a:t>周的时间才去使用它。</a:t>
            </a:r>
            <a:endParaRPr lang="en-US" altLang="zh-CN" dirty="0"/>
          </a:p>
          <a:p>
            <a:endParaRPr lang="en-US" dirty="0"/>
          </a:p>
          <a:p>
            <a:r>
              <a:rPr lang="zh-CN" altLang="en-US" dirty="0"/>
              <a:t>再比如处理支付的应用，那么峰值会发生在每个月底。</a:t>
            </a:r>
            <a:endParaRPr lang="en-US" altLang="zh-CN" dirty="0"/>
          </a:p>
          <a:p>
            <a:endParaRPr lang="en-US" dirty="0"/>
          </a:p>
          <a:p>
            <a:r>
              <a:rPr lang="zh-CN" altLang="en-US" dirty="0"/>
              <a:t>以上这些场景我们都可以使用</a:t>
            </a:r>
            <a:r>
              <a:rPr lang="en-US" altLang="zh-CN" dirty="0"/>
              <a:t>Azure</a:t>
            </a:r>
            <a:r>
              <a:rPr lang="zh-CN" altLang="en-US" dirty="0"/>
              <a:t>应用服务去配置。</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与传统的服务器场相比，云服务器扩大需求的方式有两种。</a:t>
            </a:r>
            <a:endParaRPr lang="en-US" altLang="zh-CN" baseline="0" dirty="0"/>
          </a:p>
          <a:p>
            <a:endParaRPr lang="en-US" altLang="zh-CN" baseline="0" dirty="0"/>
          </a:p>
          <a:p>
            <a:r>
              <a:rPr lang="zh-CN" altLang="en-US" baseline="0" dirty="0"/>
              <a:t>扩大是指更改虚拟机的大小，更多的内存、更多的</a:t>
            </a:r>
            <a:r>
              <a:rPr lang="en-US" altLang="zh-CN" baseline="0" dirty="0"/>
              <a:t>CPU</a:t>
            </a:r>
            <a:r>
              <a:rPr lang="zh-CN" altLang="en-US" baseline="0" dirty="0"/>
              <a:t>、</a:t>
            </a:r>
            <a:r>
              <a:rPr lang="en-US" altLang="zh-CN" baseline="0" dirty="0"/>
              <a:t>GPU</a:t>
            </a:r>
            <a:r>
              <a:rPr lang="zh-CN" altLang="en-US" baseline="0" dirty="0"/>
              <a:t>、存储等。</a:t>
            </a:r>
            <a:endParaRPr lang="en-US" altLang="zh-CN" baseline="0" dirty="0"/>
          </a:p>
          <a:p>
            <a:r>
              <a:rPr lang="zh-CN" altLang="en-US" baseline="0" dirty="0"/>
              <a:t>扩展是指增加更多的服务器。</a:t>
            </a:r>
            <a:endParaRPr lang="en-US" altLang="zh-CN" baseline="0" dirty="0"/>
          </a:p>
          <a:p>
            <a:endParaRPr lang="en-US" baseline="0" dirty="0"/>
          </a:p>
          <a:p>
            <a:r>
              <a:rPr lang="zh-CN" altLang="en-US" baseline="0" dirty="0"/>
              <a:t>两种方式有各自的优缺点，无法确切地说哪一种更好，而且最后的方式往往都是二者结合。假如我们的应用需要大量的缓存去存储图像文件，我们就需要通过扩大的方式去实现。同理也适用于需要大量内存或存储的应用。然后随着应用的普及，用户量越来越多，达到了百万级别，我们就不能一直去扩大了，而需要去扩展。</a:t>
            </a:r>
            <a:endParaRPr lang="en-US" altLang="zh-CN"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伸缩的设置分为手动或自动，自动可以依据不同的规则来设置。比如根据</a:t>
            </a:r>
            <a:r>
              <a:rPr lang="en-US" altLang="zh-CN" dirty="0"/>
              <a:t>CPU</a:t>
            </a:r>
            <a:r>
              <a:rPr lang="zh-CN" altLang="en-US" dirty="0"/>
              <a:t>来扩展，如</a:t>
            </a:r>
            <a:r>
              <a:rPr lang="en-US" altLang="zh-CN" dirty="0"/>
              <a:t>PPT</a:t>
            </a:r>
            <a:r>
              <a:rPr lang="zh-CN" altLang="en-US" dirty="0"/>
              <a:t>中所示，我们可以设置当</a:t>
            </a:r>
            <a:r>
              <a:rPr lang="en-US" altLang="zh-CN" dirty="0"/>
              <a:t>CPU</a:t>
            </a:r>
            <a:r>
              <a:rPr lang="zh-CN" altLang="en-US" dirty="0"/>
              <a:t>使用率达到</a:t>
            </a:r>
            <a:r>
              <a:rPr lang="en-US" altLang="zh-CN" dirty="0"/>
              <a:t>80%</a:t>
            </a:r>
            <a:r>
              <a:rPr lang="zh-CN" altLang="en-US" dirty="0"/>
              <a:t>时进行扩展，而在</a:t>
            </a:r>
            <a:r>
              <a:rPr lang="en-US" altLang="zh-CN" dirty="0"/>
              <a:t>CPU</a:t>
            </a:r>
            <a:r>
              <a:rPr lang="zh-CN" altLang="en-US" dirty="0"/>
              <a:t>低于</a:t>
            </a:r>
            <a:r>
              <a:rPr lang="en-US" altLang="zh-CN" dirty="0"/>
              <a:t>30%</a:t>
            </a:r>
            <a:r>
              <a:rPr lang="zh-CN" altLang="en-US" dirty="0"/>
              <a:t>时再进行收缩。</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我们可以选择用</a:t>
            </a:r>
            <a:r>
              <a:rPr lang="en-US" altLang="zh-CN" dirty="0"/>
              <a:t>GitHub</a:t>
            </a:r>
            <a:r>
              <a:rPr lang="zh-CN" altLang="en-US" dirty="0"/>
              <a:t>或</a:t>
            </a:r>
            <a:r>
              <a:rPr lang="en-US" altLang="zh-CN" dirty="0"/>
              <a:t>Azure DevOps</a:t>
            </a:r>
            <a:r>
              <a:rPr lang="zh-CN" altLang="en-US" dirty="0"/>
              <a:t>等源码管理工具，构建一个准生产环境用于开发和测试，而不影响现有的生产环境。待开发测试完之后，可以将准生产环境切换为生产环境。</a:t>
            </a:r>
            <a:endParaRPr lang="en-US" altLang="zh-CN" dirty="0"/>
          </a:p>
          <a:p>
            <a:endParaRPr lang="en-US" altLang="zh-CN" dirty="0"/>
          </a:p>
          <a:p>
            <a:r>
              <a:rPr lang="zh-CN" altLang="en-US" dirty="0"/>
              <a:t>演示使用</a:t>
            </a:r>
            <a:r>
              <a:rPr lang="en-US" altLang="zh-CN" dirty="0"/>
              <a:t>Visual Studio Code</a:t>
            </a:r>
            <a:r>
              <a:rPr lang="zh-CN" altLang="en-US" dirty="0"/>
              <a:t>（</a:t>
            </a:r>
            <a:r>
              <a:rPr lang="en-US" altLang="zh-CN" dirty="0"/>
              <a:t>IDE</a:t>
            </a:r>
            <a:r>
              <a:rPr lang="zh-CN" altLang="en-US" dirty="0"/>
              <a:t>）部署</a:t>
            </a:r>
            <a:r>
              <a:rPr lang="en-US" altLang="zh-CN" dirty="0"/>
              <a:t>APP</a:t>
            </a:r>
            <a:r>
              <a:rPr lang="zh-CN" altLang="en-US" dirty="0"/>
              <a:t>到</a:t>
            </a:r>
            <a:r>
              <a:rPr lang="en-US" altLang="zh-CN" dirty="0"/>
              <a:t>Azure</a:t>
            </a:r>
            <a:r>
              <a:rPr lang="zh-CN" altLang="en-US" dirty="0"/>
              <a:t>。</a:t>
            </a:r>
          </a:p>
          <a:p>
            <a:r>
              <a:rPr lang="en-US" altLang="zh-CN" dirty="0"/>
              <a:t>1</a:t>
            </a:r>
            <a:r>
              <a:rPr lang="zh-CN" altLang="en-US" dirty="0"/>
              <a:t>、登录：打开</a:t>
            </a:r>
            <a:r>
              <a:rPr lang="en-US" altLang="zh-CN" dirty="0"/>
              <a:t>AZURE APP SERVICE</a:t>
            </a:r>
            <a:r>
              <a:rPr lang="zh-CN" altLang="en-US" dirty="0"/>
              <a:t>，点击</a:t>
            </a:r>
            <a:r>
              <a:rPr lang="en-US" altLang="zh-CN" dirty="0"/>
              <a:t>Sign in to Azure</a:t>
            </a:r>
            <a:r>
              <a:rPr lang="zh-CN" altLang="en-US" dirty="0"/>
              <a:t>登</a:t>
            </a:r>
            <a:r>
              <a:rPr lang="zh-CN" altLang="en-US"/>
              <a:t>录。</a:t>
            </a:r>
            <a:r>
              <a:rPr lang="en-US" altLang="zh-CN"/>
              <a:t>2</a:t>
            </a:r>
            <a:r>
              <a:rPr lang="zh-CN" altLang="en-US" dirty="0"/>
              <a:t>、安装</a:t>
            </a:r>
            <a:r>
              <a:rPr lang="en-US" altLang="zh-CN" dirty="0" err="1"/>
              <a:t>npm</a:t>
            </a:r>
            <a:r>
              <a:rPr lang="en-US" altLang="zh-CN" dirty="0"/>
              <a:t> Express generator</a:t>
            </a:r>
            <a:r>
              <a:rPr lang="zh-CN" altLang="en-US" dirty="0"/>
              <a:t>，打开命令行，运行命令</a:t>
            </a:r>
            <a:r>
              <a:rPr lang="en-US" altLang="zh-CN" dirty="0" err="1"/>
              <a:t>npm</a:t>
            </a:r>
            <a:r>
              <a:rPr lang="en-US" altLang="zh-CN" dirty="0"/>
              <a:t> install -g express-generator (Express</a:t>
            </a:r>
            <a:r>
              <a:rPr lang="zh-CN" altLang="en-US" dirty="0"/>
              <a:t>是一个非常流行的框架，用于构建和运行</a:t>
            </a:r>
            <a:r>
              <a:rPr lang="en-US" altLang="zh-CN" dirty="0"/>
              <a:t>Node.js</a:t>
            </a:r>
            <a:r>
              <a:rPr lang="zh-CN" altLang="en-US" dirty="0"/>
              <a:t>应用程序。 您可以使用</a:t>
            </a:r>
            <a:r>
              <a:rPr lang="en-US" altLang="zh-CN" dirty="0"/>
              <a:t>Express Generator</a:t>
            </a:r>
            <a:r>
              <a:rPr lang="zh-CN" altLang="en-US" dirty="0"/>
              <a:t>工具构建（创建）新的</a:t>
            </a:r>
            <a:r>
              <a:rPr lang="en-US" altLang="zh-CN" dirty="0"/>
              <a:t>Express</a:t>
            </a:r>
            <a:r>
              <a:rPr lang="zh-CN" altLang="en-US" dirty="0"/>
              <a:t>应用程序。 </a:t>
            </a:r>
            <a:r>
              <a:rPr lang="en-US" altLang="zh-CN" dirty="0"/>
              <a:t>Express Generator</a:t>
            </a:r>
            <a:r>
              <a:rPr lang="zh-CN" altLang="en-US" dirty="0"/>
              <a:t>作为</a:t>
            </a:r>
            <a:r>
              <a:rPr lang="en-US" altLang="zh-CN" dirty="0" err="1"/>
              <a:t>npm</a:t>
            </a:r>
            <a:r>
              <a:rPr lang="zh-CN" altLang="en-US" dirty="0"/>
              <a:t>模块提供，并使用</a:t>
            </a:r>
            <a:r>
              <a:rPr lang="en-US" altLang="zh-CN" dirty="0" err="1"/>
              <a:t>npm</a:t>
            </a:r>
            <a:r>
              <a:rPr lang="zh-CN" altLang="en-US" dirty="0"/>
              <a:t>命令行工具</a:t>
            </a:r>
            <a:r>
              <a:rPr lang="en-US" altLang="zh-CN" dirty="0" err="1"/>
              <a:t>npm</a:t>
            </a:r>
            <a:r>
              <a:rPr lang="zh-CN" altLang="en-US" dirty="0"/>
              <a:t>进行安装。</a:t>
            </a:r>
            <a:r>
              <a:rPr lang="en-US" altLang="zh-CN" dirty="0"/>
              <a:t>)</a:t>
            </a:r>
          </a:p>
          <a:p>
            <a:r>
              <a:rPr lang="zh-CN" altLang="en-US" dirty="0"/>
              <a:t>参数：</a:t>
            </a:r>
            <a:r>
              <a:rPr lang="en-US" altLang="zh-CN" dirty="0"/>
              <a:t>-g</a:t>
            </a:r>
            <a:r>
              <a:rPr lang="zh-CN" altLang="en-US" dirty="0"/>
              <a:t>开关在您的机器上全局安装</a:t>
            </a:r>
            <a:r>
              <a:rPr lang="en-US" altLang="zh-CN" dirty="0"/>
              <a:t>Express Generator</a:t>
            </a:r>
            <a:r>
              <a:rPr lang="zh-CN" altLang="en-US" dirty="0"/>
              <a:t>，因此您可以从任何地方运行它。</a:t>
            </a:r>
          </a:p>
          <a:p>
            <a:r>
              <a:rPr lang="en-US" altLang="zh-CN" dirty="0"/>
              <a:t>3</a:t>
            </a:r>
            <a:r>
              <a:rPr lang="zh-CN" altLang="en-US" dirty="0"/>
              <a:t>、创建一个新的应用 ，名字叫</a:t>
            </a:r>
            <a:r>
              <a:rPr lang="en-US" altLang="zh-CN" dirty="0" err="1"/>
              <a:t>myExpressApp</a:t>
            </a:r>
            <a:r>
              <a:rPr lang="zh-CN" altLang="en-US" dirty="0"/>
              <a:t>，在命令行窗口执行：</a:t>
            </a:r>
            <a:r>
              <a:rPr lang="en-US" altLang="zh-CN" dirty="0"/>
              <a:t>express </a:t>
            </a:r>
            <a:r>
              <a:rPr lang="en-US" altLang="zh-CN" dirty="0" err="1"/>
              <a:t>myExpressApp</a:t>
            </a:r>
            <a:r>
              <a:rPr lang="en-US" altLang="zh-CN" dirty="0"/>
              <a:t> --view pug --git </a:t>
            </a:r>
          </a:p>
          <a:p>
            <a:r>
              <a:rPr lang="en-US" altLang="zh-CN" dirty="0"/>
              <a:t>【-view pug --git</a:t>
            </a:r>
            <a:r>
              <a:rPr lang="zh-CN" altLang="en-US" dirty="0"/>
              <a:t>参数告诉生成器使用</a:t>
            </a:r>
            <a:r>
              <a:rPr lang="en-US" altLang="zh-CN" dirty="0"/>
              <a:t>pug</a:t>
            </a:r>
            <a:r>
              <a:rPr lang="zh-CN" altLang="en-US" dirty="0"/>
              <a:t>模板引擎（以前称为</a:t>
            </a:r>
            <a:r>
              <a:rPr lang="en-US" altLang="zh-CN" dirty="0"/>
              <a:t>jade</a:t>
            </a:r>
            <a:r>
              <a:rPr lang="zh-CN" altLang="en-US" dirty="0"/>
              <a:t>）并创建</a:t>
            </a:r>
            <a:r>
              <a:rPr lang="en-US" altLang="zh-CN" dirty="0"/>
              <a:t>.</a:t>
            </a:r>
            <a:r>
              <a:rPr lang="en-US" altLang="zh-CN" dirty="0" err="1"/>
              <a:t>gitignore</a:t>
            </a:r>
            <a:r>
              <a:rPr lang="zh-CN" altLang="en-US" dirty="0"/>
              <a:t>文件。要安装所有应用程序的依赖项，请转到新文件夹并运行</a:t>
            </a:r>
            <a:r>
              <a:rPr lang="en-US" altLang="zh-CN" dirty="0" err="1"/>
              <a:t>npm</a:t>
            </a:r>
            <a:r>
              <a:rPr lang="en-US" altLang="zh-CN" dirty="0"/>
              <a:t> install</a:t>
            </a:r>
            <a:r>
              <a:rPr lang="zh-CN" altLang="en-US" dirty="0"/>
              <a:t>。</a:t>
            </a:r>
            <a:r>
              <a:rPr lang="en-US" altLang="zh-CN" dirty="0"/>
              <a:t>】</a:t>
            </a:r>
          </a:p>
          <a:p>
            <a:r>
              <a:rPr lang="zh-CN" altLang="en-US" dirty="0"/>
              <a:t>在同一命令窗口执行：</a:t>
            </a:r>
          </a:p>
          <a:p>
            <a:r>
              <a:rPr lang="en-US" altLang="zh-CN" dirty="0"/>
              <a:t>cd </a:t>
            </a:r>
            <a:r>
              <a:rPr lang="en-US" altLang="zh-CN" dirty="0" err="1"/>
              <a:t>myExpressApp</a:t>
            </a:r>
            <a:r>
              <a:rPr lang="en-US" altLang="zh-CN" dirty="0"/>
              <a:t> </a:t>
            </a:r>
          </a:p>
          <a:p>
            <a:r>
              <a:rPr lang="en-US" altLang="zh-CN" dirty="0" err="1"/>
              <a:t>npm</a:t>
            </a:r>
            <a:r>
              <a:rPr lang="en-US" altLang="zh-CN" dirty="0"/>
              <a:t> install</a:t>
            </a:r>
          </a:p>
          <a:p>
            <a:r>
              <a:rPr lang="en-US" altLang="zh-CN" dirty="0"/>
              <a:t>4</a:t>
            </a:r>
            <a:r>
              <a:rPr lang="zh-CN" altLang="en-US" dirty="0"/>
              <a:t>、本地运行创建的应用：在同一命令行窗口运行</a:t>
            </a:r>
            <a:r>
              <a:rPr lang="en-US" altLang="zh-CN" dirty="0" err="1"/>
              <a:t>npm</a:t>
            </a:r>
            <a:r>
              <a:rPr lang="en-US" altLang="zh-CN" dirty="0"/>
              <a:t> start</a:t>
            </a:r>
            <a:r>
              <a:rPr lang="zh-CN" altLang="en-US" dirty="0"/>
              <a:t>，然后打开浏览器，在地址栏输入</a:t>
            </a:r>
            <a:r>
              <a:rPr lang="en-US" altLang="zh-CN" dirty="0"/>
              <a:t>http://localhost:3000,</a:t>
            </a:r>
            <a:r>
              <a:rPr lang="zh-CN" altLang="en-US" dirty="0"/>
              <a:t>就能看到我们创建的应用 了。</a:t>
            </a:r>
          </a:p>
          <a:p>
            <a:endParaRPr lang="zh-CN" altLang="en-US" dirty="0"/>
          </a:p>
          <a:p>
            <a:r>
              <a:rPr lang="en-US" altLang="zh-CN" dirty="0"/>
              <a:t>5</a:t>
            </a:r>
            <a:r>
              <a:rPr lang="zh-CN" altLang="en-US" dirty="0"/>
              <a:t>、使用</a:t>
            </a:r>
            <a:r>
              <a:rPr lang="en-US" altLang="zh-CN" dirty="0"/>
              <a:t>Azure App Service</a:t>
            </a:r>
            <a:r>
              <a:rPr lang="zh-CN" altLang="en-US" dirty="0"/>
              <a:t>发布应用 ：：在</a:t>
            </a:r>
            <a:r>
              <a:rPr lang="en-US" altLang="zh-CN" dirty="0"/>
              <a:t>AZURE APP SERVICE</a:t>
            </a:r>
            <a:r>
              <a:rPr lang="zh-CN" altLang="en-US" dirty="0"/>
              <a:t>窗口，点击蓝色上箭头图标发布应用到</a:t>
            </a:r>
            <a:r>
              <a:rPr lang="en-US" altLang="zh-CN" dirty="0"/>
              <a:t>Azure</a:t>
            </a:r>
            <a:r>
              <a:rPr lang="zh-CN" altLang="en-US" dirty="0"/>
              <a:t>。或者使用快捷键</a:t>
            </a:r>
            <a:r>
              <a:rPr lang="en-US" altLang="zh-CN" dirty="0" err="1"/>
              <a:t>Ctrl+Shift+P</a:t>
            </a:r>
            <a:r>
              <a:rPr lang="zh-CN" altLang="en-US" dirty="0"/>
              <a:t>。</a:t>
            </a:r>
          </a:p>
          <a:p>
            <a:r>
              <a:rPr lang="zh-CN" altLang="en-US" dirty="0"/>
              <a:t>	</a:t>
            </a:r>
            <a:r>
              <a:rPr lang="en-US" altLang="zh-CN" dirty="0"/>
              <a:t>5.1</a:t>
            </a:r>
            <a:r>
              <a:rPr lang="zh-CN" altLang="en-US" dirty="0"/>
              <a:t>、选择</a:t>
            </a:r>
            <a:r>
              <a:rPr lang="en-US" altLang="zh-CN" dirty="0"/>
              <a:t>Create New Web App</a:t>
            </a:r>
            <a:r>
              <a:rPr lang="zh-CN" altLang="en-US" dirty="0"/>
              <a:t>。</a:t>
            </a:r>
          </a:p>
          <a:p>
            <a:r>
              <a:rPr lang="zh-CN" altLang="en-US" dirty="0"/>
              <a:t>	</a:t>
            </a:r>
            <a:r>
              <a:rPr lang="en-US" altLang="zh-CN" dirty="0"/>
              <a:t>5.2</a:t>
            </a:r>
            <a:r>
              <a:rPr lang="zh-CN" altLang="en-US" dirty="0"/>
              <a:t>、为</a:t>
            </a:r>
            <a:r>
              <a:rPr lang="en-US" altLang="zh-CN" dirty="0"/>
              <a:t>Web App</a:t>
            </a:r>
            <a:r>
              <a:rPr lang="zh-CN" altLang="en-US" dirty="0"/>
              <a:t>键入全局唯一名称，然后按</a:t>
            </a:r>
            <a:r>
              <a:rPr lang="en-US" altLang="zh-CN" dirty="0"/>
              <a:t>Enter</a:t>
            </a:r>
            <a:r>
              <a:rPr lang="zh-CN" altLang="en-US" dirty="0"/>
              <a:t>键。 应用名称的有效字符为“</a:t>
            </a:r>
            <a:r>
              <a:rPr lang="en-US" altLang="zh-CN" dirty="0"/>
              <a:t>a-z”</a:t>
            </a:r>
            <a:r>
              <a:rPr lang="zh-CN" altLang="en-US" dirty="0"/>
              <a:t>，“</a:t>
            </a:r>
            <a:r>
              <a:rPr lang="en-US" altLang="zh-CN" dirty="0"/>
              <a:t>0-9”</a:t>
            </a:r>
            <a:r>
              <a:rPr lang="zh-CN" altLang="en-US" dirty="0"/>
              <a:t>和“ </a:t>
            </a:r>
            <a:r>
              <a:rPr lang="en-US" altLang="zh-CN" dirty="0"/>
              <a:t>- ”</a:t>
            </a:r>
            <a:r>
              <a:rPr lang="zh-CN" altLang="en-US" dirty="0"/>
              <a:t>。</a:t>
            </a:r>
          </a:p>
          <a:p>
            <a:r>
              <a:rPr lang="zh-CN" altLang="en-US" dirty="0"/>
              <a:t>	</a:t>
            </a:r>
            <a:r>
              <a:rPr lang="en-US" altLang="zh-CN" dirty="0"/>
              <a:t>5.3</a:t>
            </a:r>
            <a:r>
              <a:rPr lang="zh-CN" altLang="en-US" dirty="0"/>
              <a:t>、在您附近的区域或您可能需要访问的其他服务附近选择一个位置。</a:t>
            </a:r>
          </a:p>
          <a:p>
            <a:r>
              <a:rPr lang="zh-CN" altLang="en-US" dirty="0"/>
              <a:t>	</a:t>
            </a:r>
            <a:r>
              <a:rPr lang="en-US" altLang="zh-CN" dirty="0"/>
              <a:t>5.4</a:t>
            </a:r>
            <a:r>
              <a:rPr lang="zh-CN" altLang="en-US" dirty="0"/>
              <a:t>、选择你的</a:t>
            </a:r>
            <a:r>
              <a:rPr lang="en-US" altLang="zh-CN" dirty="0"/>
              <a:t>Node.js</a:t>
            </a:r>
            <a:r>
              <a:rPr lang="zh-CN" altLang="en-US" dirty="0"/>
              <a:t>版本，建议使用</a:t>
            </a:r>
            <a:r>
              <a:rPr lang="en-US" altLang="zh-CN" dirty="0"/>
              <a:t>LTS</a:t>
            </a:r>
            <a:r>
              <a:rPr lang="zh-CN" altLang="en-US" dirty="0"/>
              <a:t>。</a:t>
            </a:r>
          </a:p>
          <a:p>
            <a:r>
              <a:rPr lang="zh-CN" altLang="en-US" dirty="0"/>
              <a:t>		通知通道显示为您的应用程序创建的</a:t>
            </a:r>
            <a:r>
              <a:rPr lang="en-US" altLang="zh-CN" dirty="0"/>
              <a:t>Azure</a:t>
            </a:r>
            <a:r>
              <a:rPr lang="zh-CN" altLang="en-US" dirty="0"/>
              <a:t>资源。</a:t>
            </a:r>
          </a:p>
          <a:p>
            <a:r>
              <a:rPr lang="zh-CN" altLang="en-US" dirty="0"/>
              <a:t>	</a:t>
            </a:r>
            <a:r>
              <a:rPr lang="en-US" altLang="zh-CN" dirty="0"/>
              <a:t>5.5</a:t>
            </a:r>
            <a:r>
              <a:rPr lang="zh-CN" altLang="en-US" dirty="0"/>
              <a:t>、择您当前打开的目录</a:t>
            </a:r>
            <a:r>
              <a:rPr lang="en-US" altLang="zh-CN" dirty="0" err="1"/>
              <a:t>myExpressApp</a:t>
            </a:r>
            <a:r>
              <a:rPr lang="zh-CN" altLang="en-US" dirty="0"/>
              <a:t>。</a:t>
            </a:r>
          </a:p>
          <a:p>
            <a:r>
              <a:rPr lang="zh-CN" altLang="en-US" dirty="0"/>
              <a:t>	    提示更新配置时，单击“</a:t>
            </a:r>
            <a:r>
              <a:rPr lang="en-US" altLang="zh-CN" dirty="0"/>
              <a:t>YES”</a:t>
            </a:r>
            <a:r>
              <a:rPr lang="zh-CN" altLang="en-US" dirty="0"/>
              <a:t>以在目标服务器上运行</a:t>
            </a:r>
            <a:r>
              <a:rPr lang="en-US" altLang="zh-CN" dirty="0" err="1"/>
              <a:t>npm</a:t>
            </a:r>
            <a:r>
              <a:rPr lang="en-US" altLang="zh-CN" dirty="0"/>
              <a:t> install</a:t>
            </a:r>
            <a:r>
              <a:rPr lang="zh-CN" altLang="en-US" dirty="0"/>
              <a:t>。 然后部署您的应用程序。</a:t>
            </a:r>
          </a:p>
          <a:p>
            <a:r>
              <a:rPr lang="zh-CN" altLang="en-US" dirty="0"/>
              <a:t>	    部署开始后，系统会提示您更新工作区，以便所有后续部署自动定位到同一</a:t>
            </a:r>
            <a:r>
              <a:rPr lang="en-US" altLang="zh-CN" dirty="0"/>
              <a:t>App Service Web App</a:t>
            </a:r>
            <a:r>
              <a:rPr lang="zh-CN" altLang="en-US" dirty="0"/>
              <a:t>。 选择“</a:t>
            </a:r>
            <a:r>
              <a:rPr lang="en-US" altLang="zh-CN" dirty="0"/>
              <a:t>YES”</a:t>
            </a:r>
            <a:r>
              <a:rPr lang="zh-CN" altLang="en-US" dirty="0"/>
              <a:t>以确保将更改部署到正确的应用程序。</a:t>
            </a:r>
          </a:p>
          <a:p>
            <a:r>
              <a:rPr lang="en-US" altLang="zh-CN" dirty="0"/>
              <a:t>6</a:t>
            </a:r>
            <a:r>
              <a:rPr lang="zh-CN" altLang="en-US" dirty="0"/>
              <a:t>、浏览网站：部署完成后，单击提示中的“浏览网站”以查看新部署的网站。故障排除：您是否看到错误“您无权查看此目录或页面。”？ 如果是这样，应用程序可能无法正确启动。 转到下一步并查看日志输出以查找并修复错误。 如果您无法解决问题，请单击下面的“我遇到问题”按钮与我们联系。 我们很乐意提供帮助！更新网站：您可以使用相同的流程并选择现有应用程序而不是创建新应用程序来对此应用程序部署更改。</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7542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究竟是什么？它实际上做了什么？</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的全称是</a:t>
            </a:r>
            <a:r>
              <a:rPr lang="en-US" altLang="zh-CN" sz="1200" b="0" i="0" kern="1200" dirty="0">
                <a:solidFill>
                  <a:schemeClr val="tx1"/>
                </a:solidFill>
                <a:effectLst/>
                <a:latin typeface="+mn-lt"/>
                <a:ea typeface="+mn-ea"/>
                <a:cs typeface="+mn-cs"/>
              </a:rPr>
              <a:t>Artificial Intelligence</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1956</a:t>
            </a:r>
            <a:r>
              <a:rPr lang="zh-CN" altLang="en-US" sz="1200" b="0" i="0" kern="1200" dirty="0">
                <a:solidFill>
                  <a:schemeClr val="tx1"/>
                </a:solidFill>
                <a:effectLst/>
                <a:latin typeface="+mn-lt"/>
                <a:ea typeface="+mn-ea"/>
                <a:cs typeface="+mn-cs"/>
              </a:rPr>
              <a:t>年在达特茅斯会议上由美国科学家</a:t>
            </a:r>
            <a:r>
              <a:rPr lang="en-US" altLang="zh-CN" sz="1200" b="0" i="0" kern="1200" dirty="0">
                <a:solidFill>
                  <a:schemeClr val="tx1"/>
                </a:solidFill>
                <a:effectLst/>
                <a:latin typeface="+mn-lt"/>
                <a:ea typeface="+mn-ea"/>
                <a:cs typeface="+mn-cs"/>
              </a:rPr>
              <a:t>John McCarthy</a:t>
            </a:r>
            <a:r>
              <a:rPr lang="zh-CN" altLang="en-US" sz="1200" b="0" i="0" kern="1200" dirty="0">
                <a:solidFill>
                  <a:schemeClr val="tx1"/>
                </a:solidFill>
                <a:effectLst/>
                <a:latin typeface="+mn-lt"/>
                <a:ea typeface="+mn-ea"/>
                <a:cs typeface="+mn-cs"/>
              </a:rPr>
              <a:t>提出的概念。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他说</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是制造智能机器的科学和工程，特别是智能的计算机程序。</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是计算机科学的一个领域，去模拟人类的智慧。</a:t>
            </a:r>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的目标是创建一个能够模拟人类思考的机器。</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过去的</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年中，</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中最令人振奋的领域是机器学习。</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机器学习是人工智能的一个分支。</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确切地说，机器学习是建立一种自动化分析模型的数据分析方法。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我们可以将它看作是不需要进行特殊编程的训练人工智能系统的技术。</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我们可以创建一个获取数据的算法，并通过统计预测出合理正确的输出。</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比如我们在淘宝或者京东购物之后，可以看到平台推荐我们购买相关的商品，这些一般就是通过机器学习的算法挑选的。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又或者我们看网络视频像爱奇艺、腾讯视频等，它的猜你喜欢或推荐的栏目，也是通过机器学习算法显示的。</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这是一个简单的例子。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zh-CN" altLang="en-US" dirty="0"/>
              <a:t>想象我们正在预测某人的住房是租的还是买的。</a:t>
            </a:r>
            <a:endParaRPr lang="en-US" dirty="0"/>
          </a:p>
          <a:p>
            <a:endParaRPr lang="en-US" dirty="0"/>
          </a:p>
          <a:p>
            <a:r>
              <a:rPr lang="zh-CN" altLang="en-US" dirty="0"/>
              <a:t>要做这件事，我们需要一些不同类型人的数据集，包括租房的和买房的。在这个例子中我们有他们的年龄、收入、教育水平、性别，以及租房还是买房的状态。假设这些是经过采集并筛选完的用于训练的数据集。之后就选择合适的算法进行模型的建立，然后不断地训练，就可以对新数据进行预测了。随着不断地训练与调整，预测的准确率会越来越高。</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400" dirty="0">
                <a:latin typeface="Abadi" panose="020B0604020202020204" pitchFamily="34" charset="0"/>
              </a:rPr>
              <a:t>机器学习可以从五花八门的数据源开始，我们可以引入大型的静态数据集，比如可以通过历史天气温度信息来预测全球气候变化；或通过航班准点信息来预测我们从北京飞来的飞机能不能准时抵达。</a:t>
            </a:r>
            <a:endParaRPr lang="en-US" altLang="zh-CN" sz="1400" dirty="0">
              <a:latin typeface="Abadi" panose="020B0604020202020204" pitchFamily="34" charset="0"/>
            </a:endParaRPr>
          </a:p>
          <a:p>
            <a:endParaRPr lang="en-US" sz="1400" dirty="0">
              <a:latin typeface="Abadi" panose="020B0604020202020204" pitchFamily="34" charset="0"/>
            </a:endParaRPr>
          </a:p>
          <a:p>
            <a:r>
              <a:rPr lang="zh-CN" altLang="en-US" sz="1400" dirty="0">
                <a:latin typeface="Abadi" panose="020B0604020202020204" pitchFamily="34" charset="0"/>
              </a:rPr>
              <a:t>除了静态的数据，再考虑一个实时信息的情形。飞驰人生都看了吧？我觉得特别燃。假如我们在赛车，遥测仪每秒进入</a:t>
            </a:r>
            <a:r>
              <a:rPr lang="en-US" altLang="zh-CN" sz="1400" dirty="0">
                <a:latin typeface="Abadi" panose="020B0604020202020204" pitchFamily="34" charset="0"/>
              </a:rPr>
              <a:t>1G</a:t>
            </a:r>
            <a:r>
              <a:rPr lang="zh-CN" altLang="en-US" sz="1400" dirty="0">
                <a:latin typeface="Abadi" panose="020B0604020202020204" pitchFamily="34" charset="0"/>
              </a:rPr>
              <a:t>的数据。如果我们能基于这些数据中的胎压、油量和发动机温度等特征构建一个用于预测什么时候最需要进行修整的模型，那将会为我们获胜提供多么大的帮助，至少也能保证赛车不会毁坏，安全性大大提高。</a:t>
            </a:r>
            <a:endParaRPr lang="en-US" sz="1400" dirty="0">
              <a:latin typeface="Abadi" panose="020B0604020202020204" pitchFamily="34" charset="0"/>
            </a:endParaRPr>
          </a:p>
          <a:p>
            <a:endParaRPr lang="en-US" sz="1400" dirty="0">
              <a:latin typeface="Abadi" panose="020B0604020202020204" pitchFamily="34" charset="0"/>
            </a:endParaRPr>
          </a:p>
          <a:p>
            <a:r>
              <a:rPr lang="zh-CN" altLang="en-US" sz="1400" dirty="0">
                <a:latin typeface="Abadi" panose="020B0604020202020204" pitchFamily="34" charset="0"/>
              </a:rPr>
              <a:t>大部分数据都需要在使用前进行“清洗”。清洗包括移除缺失数据的行，借助算法替换丢失的数据，移除重复的行，移除数据中包含极端值和异常值的行等。数据科学家也会进行数据的“特征选取”或使用更高级的特征工程去优化数据集，以最大化它的训练潜能。实际上，这些事情是非常耗时的，大概需要</a:t>
            </a:r>
            <a:r>
              <a:rPr lang="en-US" altLang="zh-CN" sz="1400" dirty="0">
                <a:latin typeface="Abadi" panose="020B0604020202020204" pitchFamily="34" charset="0"/>
              </a:rPr>
              <a:t>50%-80%</a:t>
            </a:r>
            <a:r>
              <a:rPr lang="zh-CN" altLang="en-US" sz="1400" dirty="0">
                <a:latin typeface="Abadi" panose="020B0604020202020204" pitchFamily="34" charset="0"/>
              </a:rPr>
              <a:t>的时间去构建模型。</a:t>
            </a:r>
            <a:endParaRPr lang="en-US" sz="1400" dirty="0">
              <a:latin typeface="Abadi" panose="020B0604020202020204" pitchFamily="34" charset="0"/>
            </a:endParaRPr>
          </a:p>
          <a:p>
            <a:endParaRPr lang="en-US" sz="1400" dirty="0">
              <a:latin typeface="Abadi" panose="020B0604020202020204" pitchFamily="34" charset="0"/>
            </a:endParaRPr>
          </a:p>
          <a:p>
            <a:r>
              <a:rPr lang="zh-CN" altLang="en-US" sz="1400" baseline="0" dirty="0">
                <a:latin typeface="Abadi" panose="020B0604020202020204" pitchFamily="34" charset="0"/>
              </a:rPr>
              <a:t>数据准备好之后，我们就可以选择算法，通过遍历数据并找到其中的样本去构建模型，也就是训练。再之后是对模型进行评价，告诉我们模型的预测精度如何。机器学习是一个试错的过程，但幸运的是有许多优秀的开源工具 </a:t>
            </a:r>
            <a:r>
              <a:rPr lang="en-US" altLang="zh-CN" sz="1400" baseline="0" dirty="0">
                <a:latin typeface="Abadi" panose="020B0604020202020204" pitchFamily="34" charset="0"/>
              </a:rPr>
              <a:t>&amp; </a:t>
            </a:r>
            <a:r>
              <a:rPr lang="zh-CN" altLang="en-US" sz="1400" baseline="0" dirty="0">
                <a:latin typeface="Abadi" panose="020B0604020202020204" pitchFamily="34" charset="0"/>
              </a:rPr>
              <a:t>库来帮助我们去做这件事。</a:t>
            </a:r>
            <a:endParaRPr lang="en-US" altLang="zh-CN" sz="1400" baseline="0" dirty="0">
              <a:latin typeface="Abadi" panose="020B0604020202020204" pitchFamily="34" charset="0"/>
            </a:endParaRPr>
          </a:p>
          <a:p>
            <a:endParaRPr lang="en-US" altLang="zh-CN" sz="1400" baseline="0" dirty="0">
              <a:latin typeface="Abadi" panose="020B0604020202020204" pitchFamily="34" charset="0"/>
            </a:endParaRPr>
          </a:p>
          <a:p>
            <a:r>
              <a:rPr lang="zh-CN" altLang="en-US" sz="1400" baseline="0" dirty="0">
                <a:latin typeface="Abadi" panose="020B0604020202020204" pitchFamily="34" charset="0"/>
              </a:rPr>
              <a:t>不知道大家有没有听过深度学习这个词，它通常指的是那些可用于</a:t>
            </a:r>
            <a:r>
              <a:rPr lang="en-US" altLang="zh-CN" sz="1400" baseline="0" dirty="0" err="1">
                <a:latin typeface="Abadi" panose="020B0604020202020204" pitchFamily="34" charset="0"/>
              </a:rPr>
              <a:t>Keras</a:t>
            </a:r>
            <a:r>
              <a:rPr lang="zh-CN" altLang="en-US" sz="1400" baseline="0" dirty="0">
                <a:latin typeface="Abadi" panose="020B0604020202020204" pitchFamily="34" charset="0"/>
              </a:rPr>
              <a:t>、</a:t>
            </a:r>
            <a:r>
              <a:rPr lang="en-US" altLang="zh-CN" sz="1400" baseline="0" dirty="0">
                <a:latin typeface="Abadi" panose="020B0604020202020204" pitchFamily="34" charset="0"/>
              </a:rPr>
              <a:t>TensorFlow</a:t>
            </a:r>
            <a:r>
              <a:rPr lang="zh-CN" altLang="en-US" sz="1400" baseline="0" dirty="0">
                <a:latin typeface="Abadi" panose="020B0604020202020204" pitchFamily="34" charset="0"/>
              </a:rPr>
              <a:t>和</a:t>
            </a:r>
            <a:r>
              <a:rPr lang="en-US" altLang="zh-CN" sz="1400" baseline="0" dirty="0">
                <a:latin typeface="Abadi" panose="020B0604020202020204" pitchFamily="34" charset="0"/>
              </a:rPr>
              <a:t>CNTK</a:t>
            </a:r>
            <a:r>
              <a:rPr lang="zh-CN" altLang="en-US" sz="1400" baseline="0" dirty="0">
                <a:latin typeface="Abadi" panose="020B0604020202020204" pitchFamily="34" charset="0"/>
              </a:rPr>
              <a:t>等流行框架的算法。用巨大的数据集构建具有开创性的预测模型，这也是像</a:t>
            </a:r>
            <a:r>
              <a:rPr lang="en-US" altLang="zh-CN" sz="1400" baseline="0" dirty="0">
                <a:latin typeface="Abadi" panose="020B0604020202020204" pitchFamily="34" charset="0"/>
              </a:rPr>
              <a:t>Azure</a:t>
            </a:r>
            <a:r>
              <a:rPr lang="zh-CN" altLang="en-US" sz="1400" baseline="0" dirty="0">
                <a:latin typeface="Abadi" panose="020B0604020202020204" pitchFamily="34" charset="0"/>
              </a:rPr>
              <a:t>等云平台的计算潜力和灵活性所在。</a:t>
            </a:r>
            <a:endParaRPr lang="en-US" sz="1400" baseline="0" dirty="0">
              <a:latin typeface="Abadi"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a:t>
            </a:r>
            <a:r>
              <a:rPr lang="en-US" dirty="0">
                <a:hlinkClick r:id="rId3"/>
              </a:rPr>
              <a:t>https://github.com/Microsoft/computerscience/tree/master/Events%20and%20Hacks/Azure%20Machine%20Learning%20Challenge</a:t>
            </a:r>
            <a:endParaRPr lang="en-US" dirty="0"/>
          </a:p>
          <a:p>
            <a:r>
              <a:rPr lang="en-US" dirty="0"/>
              <a:t>//we suggest you pull this into your own Azure ML Studio to show the model running. Set-up takes about 20 mins prior to this presentation.</a:t>
            </a:r>
          </a:p>
          <a:p>
            <a:endParaRPr lang="en-US" dirty="0"/>
          </a:p>
          <a:p>
            <a:r>
              <a:rPr lang="en-US" dirty="0"/>
              <a:t>A</a:t>
            </a:r>
            <a:r>
              <a:rPr lang="en-US" altLang="zh-CN" dirty="0"/>
              <a:t>zure Machine Learning Studio</a:t>
            </a:r>
            <a:r>
              <a:rPr lang="zh-CN" altLang="en-US" dirty="0"/>
              <a:t>是基于云的预测分析服务，为数据科学家提供了流水线式的体验。它的特点是易于使用，具有可拖拽的机器学习模型构建界面。它配备了节省时间的实验库和微软因业务需要而在真实世界开发和测试的一流算法如</a:t>
            </a:r>
            <a:r>
              <a:rPr lang="en-US" altLang="zh-CN" dirty="0"/>
              <a:t>Bing</a:t>
            </a:r>
            <a:r>
              <a:rPr lang="zh-CN" altLang="en-US" dirty="0"/>
              <a:t>。它还支持</a:t>
            </a:r>
            <a:r>
              <a:rPr lang="en-US" altLang="zh-CN" dirty="0"/>
              <a:t>R</a:t>
            </a:r>
            <a:r>
              <a:rPr lang="zh-CN" altLang="en-US" dirty="0"/>
              <a:t>和</a:t>
            </a:r>
            <a:r>
              <a:rPr lang="en-US" altLang="zh-CN" dirty="0"/>
              <a:t>Python</a:t>
            </a:r>
            <a:r>
              <a:rPr lang="zh-CN" altLang="en-US" dirty="0"/>
              <a:t>的语句块，这意味着我们可以通过构建自定义的脚本来自定义我们的模型。在我们构建并训练好模型后，可以快速将它暴露出来作为一个</a:t>
            </a:r>
            <a:r>
              <a:rPr lang="en-US" altLang="zh-CN" dirty="0"/>
              <a:t>Web</a:t>
            </a:r>
            <a:r>
              <a:rPr lang="zh-CN" altLang="en-US" dirty="0"/>
              <a:t>服务供各种客户端调用，或是放到</a:t>
            </a:r>
            <a:r>
              <a:rPr lang="en-US" altLang="zh-CN" dirty="0"/>
              <a:t>Azure AI Gallery</a:t>
            </a:r>
            <a:r>
              <a:rPr lang="zh-CN" altLang="en-US" dirty="0"/>
              <a:t>中。</a:t>
            </a:r>
            <a:endParaRPr lang="en-US" altLang="zh-CN" dirty="0"/>
          </a:p>
          <a:p>
            <a:endParaRPr lang="en-US" dirty="0"/>
          </a:p>
          <a:p>
            <a:r>
              <a:rPr lang="zh-CN" altLang="en-US" dirty="0"/>
              <a:t>我们第一个小</a:t>
            </a:r>
            <a:r>
              <a:rPr lang="en-US" altLang="zh-CN" dirty="0"/>
              <a:t>demo</a:t>
            </a:r>
            <a:r>
              <a:rPr lang="zh-CN" altLang="en-US" dirty="0"/>
              <a:t>就是给大家演示一下如何使用它。</a:t>
            </a:r>
            <a:endParaRPr lang="en-US" dirty="0"/>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a:t>
            </a:r>
          </a:p>
          <a:p>
            <a:r>
              <a:rPr lang="en-US" dirty="0">
                <a:hlinkClick r:id="rId4"/>
              </a:rPr>
              <a:t>https://github.com/Microsoft/computerscience/blob/master/Events%20and%20Hacks/Azure%20Machine%20Learning%20Challenge/Machine%20Learning%20Challenge.md</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50464">
              <a:spcAft>
                <a:spcPts val="346"/>
              </a:spcAft>
              <a:buAutoNum type="arabicPeriod"/>
              <a:defRPr/>
            </a:pPr>
            <a:r>
              <a:rPr lang="zh-CN" altLang="en-US" dirty="0"/>
              <a:t>在</a:t>
            </a:r>
            <a:r>
              <a:rPr lang="en-US" altLang="zh-CN" dirty="0"/>
              <a:t>Azure</a:t>
            </a:r>
            <a:r>
              <a:rPr lang="zh-CN" altLang="en-US" dirty="0"/>
              <a:t>中创建一个</a:t>
            </a:r>
            <a:r>
              <a:rPr lang="en-US" altLang="zh-CN" dirty="0"/>
              <a:t>Machine Learning Studio Workspace</a:t>
            </a:r>
            <a:r>
              <a:rPr lang="zh-CN" altLang="en-US" dirty="0"/>
              <a:t>，创建好之后运行</a:t>
            </a:r>
            <a:r>
              <a:rPr lang="en-US" altLang="zh-CN" dirty="0"/>
              <a:t>Workspace</a:t>
            </a:r>
            <a:r>
              <a:rPr lang="zh-CN" altLang="en-US" dirty="0"/>
              <a:t>，进入到</a:t>
            </a:r>
            <a:r>
              <a:rPr lang="en-US" altLang="zh-CN" dirty="0"/>
              <a:t>Microsoft Azure Machine Learning Studio</a:t>
            </a:r>
            <a:r>
              <a:rPr lang="zh-CN" altLang="en-US" dirty="0"/>
              <a:t>，创建一个空的</a:t>
            </a:r>
            <a:r>
              <a:rPr lang="en-US" altLang="zh-CN" dirty="0" err="1"/>
              <a:t>Experienment</a:t>
            </a:r>
            <a:r>
              <a:rPr lang="zh-CN" altLang="en-US" dirty="0"/>
              <a:t>，在打开的</a:t>
            </a:r>
            <a:r>
              <a:rPr lang="en-US" altLang="zh-CN" dirty="0"/>
              <a:t>New</a:t>
            </a:r>
            <a:r>
              <a:rPr lang="zh-CN" altLang="en-US" dirty="0"/>
              <a:t>页面将其命名为</a:t>
            </a:r>
            <a:r>
              <a:rPr lang="en-US" altLang="zh-CN" dirty="0" err="1"/>
              <a:t>Fligh</a:t>
            </a:r>
            <a:r>
              <a:rPr lang="en-US" altLang="zh-CN" dirty="0"/>
              <a:t> Prediction</a:t>
            </a:r>
            <a:r>
              <a:rPr lang="zh-CN" altLang="en-US" dirty="0"/>
              <a:t>。</a:t>
            </a:r>
            <a:endParaRPr lang="en-US" altLang="zh-CN" dirty="0"/>
          </a:p>
          <a:p>
            <a:pPr marL="228600" indent="-228600" defTabSz="950464">
              <a:spcAft>
                <a:spcPts val="346"/>
              </a:spcAft>
              <a:buAutoNum type="arabicPeriod"/>
              <a:defRPr/>
            </a:pPr>
            <a:r>
              <a:rPr lang="zh-CN" altLang="en-US" dirty="0"/>
              <a:t>创建好</a:t>
            </a:r>
            <a:r>
              <a:rPr lang="en-US" altLang="zh-CN" dirty="0" err="1"/>
              <a:t>Experienment</a:t>
            </a:r>
            <a:r>
              <a:rPr lang="zh-CN" altLang="en-US" dirty="0"/>
              <a:t>之后，接下来我们要加载数据集。点击</a:t>
            </a:r>
            <a:r>
              <a:rPr lang="en-US" altLang="zh-CN" dirty="0"/>
              <a:t>New</a:t>
            </a:r>
            <a:r>
              <a:rPr lang="zh-CN" altLang="en-US" dirty="0"/>
              <a:t>按钮选择</a:t>
            </a:r>
            <a:r>
              <a:rPr lang="en-US" altLang="zh-CN" dirty="0"/>
              <a:t>Dataset</a:t>
            </a:r>
            <a:r>
              <a:rPr lang="zh-CN" altLang="en-US" dirty="0"/>
              <a:t>然后选择从本地，选择</a:t>
            </a:r>
            <a:r>
              <a:rPr lang="en-US" altLang="zh-CN" dirty="0"/>
              <a:t>csv</a:t>
            </a:r>
            <a:r>
              <a:rPr lang="zh-CN" altLang="en-US" dirty="0"/>
              <a:t>文件进行上传并等待上传结束，上传结束后可以查看数据。航班数据，包括飞机的起飞时间、始发目的地、计划的起飞落地时间、计划到达和实际到达时间、是否延误等。</a:t>
            </a:r>
            <a:endParaRPr lang="en-US" altLang="zh-CN" dirty="0"/>
          </a:p>
          <a:p>
            <a:pPr marL="228600" indent="-228600" defTabSz="950464">
              <a:spcAft>
                <a:spcPts val="346"/>
              </a:spcAft>
              <a:buAutoNum type="arabicPeriod"/>
              <a:defRPr/>
            </a:pPr>
            <a:r>
              <a:rPr lang="zh-CN" altLang="en-US" dirty="0"/>
              <a:t>做训练模型的准备。从左侧工具箱选择</a:t>
            </a:r>
            <a:r>
              <a:rPr lang="en-US" altLang="zh-CN" dirty="0"/>
              <a:t>Select columns in dataset</a:t>
            </a:r>
            <a:r>
              <a:rPr lang="zh-CN" altLang="en-US" dirty="0"/>
              <a:t>，然后在右侧的属性面板上点击</a:t>
            </a:r>
            <a:r>
              <a:rPr lang="en-US" altLang="zh-CN" dirty="0"/>
              <a:t>Launch column selector</a:t>
            </a:r>
            <a:r>
              <a:rPr lang="zh-CN" altLang="en-US" dirty="0"/>
              <a:t>，然后选择</a:t>
            </a:r>
            <a:r>
              <a:rPr lang="en-US" altLang="zh-CN" dirty="0"/>
              <a:t>MONTH(</a:t>
            </a:r>
            <a:r>
              <a:rPr lang="zh-CN" altLang="en-US" dirty="0"/>
              <a:t>飞机起飞月份</a:t>
            </a:r>
            <a:r>
              <a:rPr lang="en-US" altLang="zh-CN" dirty="0"/>
              <a:t>),DAY_OF_MONTH(</a:t>
            </a:r>
            <a:r>
              <a:rPr lang="zh-CN" altLang="en-US" dirty="0"/>
              <a:t>飞机起飞日</a:t>
            </a:r>
            <a:r>
              <a:rPr lang="en-US" altLang="zh-CN" dirty="0"/>
              <a:t>),DAY_OF_WEEK(</a:t>
            </a:r>
            <a:r>
              <a:rPr lang="zh-CN" altLang="en-US" dirty="0"/>
              <a:t>星期几起飞</a:t>
            </a:r>
            <a:r>
              <a:rPr lang="en-US" altLang="zh-CN" dirty="0"/>
              <a:t>),ORIGIN(</a:t>
            </a:r>
            <a:r>
              <a:rPr lang="zh-CN" altLang="en-US" dirty="0"/>
              <a:t>始发地</a:t>
            </a:r>
            <a:r>
              <a:rPr lang="en-US" altLang="zh-CN" dirty="0"/>
              <a:t>),DEST(</a:t>
            </a:r>
            <a:r>
              <a:rPr lang="zh-CN" altLang="en-US" dirty="0"/>
              <a:t>目的地</a:t>
            </a:r>
            <a:r>
              <a:rPr lang="en-US" altLang="zh-CN" dirty="0"/>
              <a:t>),CRS_DEP_TIME(</a:t>
            </a:r>
            <a:r>
              <a:rPr lang="zh-CN" altLang="en-US" dirty="0"/>
              <a:t>计划起飞时间</a:t>
            </a:r>
            <a:r>
              <a:rPr lang="en-US" altLang="zh-CN" dirty="0"/>
              <a:t>),ARR_DEL15(</a:t>
            </a:r>
            <a:r>
              <a:rPr lang="zh-CN" altLang="en-US" dirty="0"/>
              <a:t>延误大于</a:t>
            </a:r>
            <a:r>
              <a:rPr lang="en-US" altLang="zh-CN" dirty="0"/>
              <a:t>15</a:t>
            </a:r>
            <a:r>
              <a:rPr lang="zh-CN" altLang="en-US" dirty="0"/>
              <a:t>分钟为</a:t>
            </a:r>
            <a:r>
              <a:rPr lang="en-US" altLang="zh-CN" dirty="0"/>
              <a:t>1</a:t>
            </a:r>
            <a:r>
              <a:rPr lang="zh-CN" altLang="en-US" dirty="0"/>
              <a:t>，否则为</a:t>
            </a:r>
            <a:r>
              <a:rPr lang="en-US" altLang="zh-CN" dirty="0"/>
              <a:t>0)</a:t>
            </a:r>
            <a:r>
              <a:rPr lang="zh-CN" altLang="en-US" dirty="0"/>
              <a:t>这些列，最后点击右下角的对号确认按钮。</a:t>
            </a:r>
            <a:endParaRPr lang="en-US" altLang="zh-CN" dirty="0"/>
          </a:p>
          <a:p>
            <a:pPr marL="228600" indent="-228600" defTabSz="950464">
              <a:spcAft>
                <a:spcPts val="346"/>
              </a:spcAft>
              <a:buAutoNum type="arabicPeriod"/>
              <a:defRPr/>
            </a:pPr>
            <a:r>
              <a:rPr lang="zh-CN" altLang="en-US" dirty="0"/>
              <a:t>从左侧面板中选择</a:t>
            </a:r>
            <a:r>
              <a:rPr lang="en-US" altLang="zh-CN" dirty="0"/>
              <a:t>Edit Metadata</a:t>
            </a:r>
            <a:r>
              <a:rPr lang="zh-CN" altLang="en-US" dirty="0"/>
              <a:t>，点击右侧属性面板上的</a:t>
            </a:r>
            <a:r>
              <a:rPr lang="en-US" altLang="zh-CN" dirty="0"/>
              <a:t>Launch column selector</a:t>
            </a:r>
            <a:r>
              <a:rPr lang="zh-CN" altLang="en-US" dirty="0"/>
              <a:t>，在空白处选择字段</a:t>
            </a:r>
            <a:r>
              <a:rPr lang="en-US" altLang="zh-CN" dirty="0"/>
              <a:t>ARR_DEL15</a:t>
            </a:r>
            <a:r>
              <a:rPr lang="zh-CN" altLang="en-US" dirty="0"/>
              <a:t>，点击右下角的对号确认按钮。设置</a:t>
            </a:r>
            <a:r>
              <a:rPr lang="en-US" altLang="zh-CN" dirty="0"/>
              <a:t>Categorical</a:t>
            </a:r>
            <a:r>
              <a:rPr lang="zh-CN" altLang="en-US" dirty="0"/>
              <a:t>为</a:t>
            </a:r>
            <a:r>
              <a:rPr lang="en-US" altLang="zh-CN" dirty="0"/>
              <a:t>Make categorical</a:t>
            </a:r>
            <a:r>
              <a:rPr lang="zh-CN" altLang="en-US" dirty="0"/>
              <a:t>，设置</a:t>
            </a:r>
            <a:r>
              <a:rPr lang="en-US" altLang="zh-CN" dirty="0"/>
              <a:t>Fields</a:t>
            </a:r>
            <a:r>
              <a:rPr lang="zh-CN" altLang="en-US" dirty="0"/>
              <a:t>为</a:t>
            </a:r>
            <a:r>
              <a:rPr lang="en-US" altLang="zh-CN" dirty="0"/>
              <a:t>Label</a:t>
            </a:r>
            <a:r>
              <a:rPr lang="zh-CN" altLang="en-US" dirty="0"/>
              <a:t>，这将告诉</a:t>
            </a:r>
            <a:r>
              <a:rPr lang="en-US" altLang="zh-CN" dirty="0"/>
              <a:t>Azure</a:t>
            </a:r>
            <a:r>
              <a:rPr lang="zh-CN" altLang="en-US" dirty="0"/>
              <a:t>机器学习这个字段是只具有明确的值而不是数字字段。</a:t>
            </a:r>
            <a:endParaRPr lang="en-US" altLang="zh-CN" dirty="0"/>
          </a:p>
          <a:p>
            <a:pPr marL="228600" indent="-228600" defTabSz="950464">
              <a:spcAft>
                <a:spcPts val="346"/>
              </a:spcAft>
              <a:buAutoNum type="arabicPeriod"/>
              <a:defRPr/>
            </a:pPr>
            <a:r>
              <a:rPr lang="zh-CN" altLang="en-US" dirty="0"/>
              <a:t>添加</a:t>
            </a:r>
            <a:r>
              <a:rPr lang="en-US" altLang="zh-CN" dirty="0"/>
              <a:t>Split Data</a:t>
            </a:r>
            <a:r>
              <a:rPr lang="zh-CN" altLang="en-US" dirty="0"/>
              <a:t>，这个操作是为了将数据集分为勇于训练和用于评价的两部分。将右侧属性面板中</a:t>
            </a:r>
            <a:r>
              <a:rPr lang="en-US" altLang="zh-CN" dirty="0"/>
              <a:t>Fraction of rows in the first output dataset</a:t>
            </a:r>
            <a:r>
              <a:rPr lang="zh-CN" altLang="en-US" dirty="0"/>
              <a:t>的值从</a:t>
            </a:r>
            <a:r>
              <a:rPr lang="en-US" altLang="zh-CN" dirty="0"/>
              <a:t>0.5</a:t>
            </a:r>
            <a:r>
              <a:rPr lang="zh-CN" altLang="en-US" dirty="0"/>
              <a:t>改成</a:t>
            </a:r>
            <a:r>
              <a:rPr lang="en-US" altLang="zh-CN" dirty="0"/>
              <a:t>0.8</a:t>
            </a:r>
            <a:r>
              <a:rPr lang="zh-CN" altLang="en-US" dirty="0"/>
              <a:t>，这将会把数据分为</a:t>
            </a:r>
            <a:r>
              <a:rPr lang="en-US" altLang="zh-CN" dirty="0"/>
              <a:t>80%</a:t>
            </a:r>
            <a:r>
              <a:rPr lang="zh-CN" altLang="en-US" dirty="0"/>
              <a:t>和</a:t>
            </a:r>
            <a:r>
              <a:rPr lang="en-US" altLang="zh-CN" dirty="0"/>
              <a:t>20%</a:t>
            </a:r>
            <a:r>
              <a:rPr lang="zh-CN" altLang="en-US" dirty="0"/>
              <a:t>两部分，左侧的输出为</a:t>
            </a:r>
            <a:r>
              <a:rPr lang="en-US" altLang="zh-CN" dirty="0"/>
              <a:t>80%</a:t>
            </a:r>
            <a:r>
              <a:rPr lang="zh-CN" altLang="en-US" dirty="0"/>
              <a:t>，右侧的为</a:t>
            </a:r>
            <a:r>
              <a:rPr lang="en-US" altLang="zh-CN" dirty="0"/>
              <a:t>20%</a:t>
            </a:r>
            <a:r>
              <a:rPr lang="zh-CN" altLang="en-US" dirty="0"/>
              <a:t>。</a:t>
            </a:r>
            <a:endParaRPr lang="en-US" altLang="zh-CN" dirty="0"/>
          </a:p>
          <a:p>
            <a:pPr marL="228600" indent="-228600" defTabSz="950464">
              <a:spcAft>
                <a:spcPts val="346"/>
              </a:spcAft>
              <a:buAutoNum type="arabicPeriod"/>
              <a:defRPr/>
            </a:pPr>
            <a:r>
              <a:rPr lang="zh-CN" altLang="en-US" dirty="0"/>
              <a:t>训练模型，添加</a:t>
            </a:r>
            <a:r>
              <a:rPr lang="en-US" altLang="zh-CN" dirty="0"/>
              <a:t>Train Model</a:t>
            </a:r>
            <a:r>
              <a:rPr lang="zh-CN" altLang="en-US" dirty="0"/>
              <a:t>，将</a:t>
            </a:r>
            <a:r>
              <a:rPr lang="en-US" altLang="zh-CN" dirty="0"/>
              <a:t>Split Data</a:t>
            </a:r>
            <a:r>
              <a:rPr lang="zh-CN" altLang="en-US" dirty="0"/>
              <a:t>的左侧输出连接到</a:t>
            </a:r>
            <a:r>
              <a:rPr lang="en-US" altLang="zh-CN" dirty="0"/>
              <a:t>Train Model</a:t>
            </a:r>
            <a:r>
              <a:rPr lang="zh-CN" altLang="en-US" dirty="0"/>
              <a:t>的右侧输入。再添加一个</a:t>
            </a:r>
            <a:r>
              <a:rPr lang="en-US" altLang="zh-CN" dirty="0"/>
              <a:t>Two-Class Logistic Regression(</a:t>
            </a:r>
            <a:r>
              <a:rPr lang="zh-CN" altLang="en-US" dirty="0"/>
              <a:t>两类回归算法</a:t>
            </a:r>
            <a:r>
              <a:rPr lang="en-US" altLang="zh-CN" dirty="0"/>
              <a:t>)</a:t>
            </a:r>
            <a:r>
              <a:rPr lang="zh-CN" altLang="en-US" dirty="0"/>
              <a:t>连接到</a:t>
            </a:r>
            <a:r>
              <a:rPr lang="en-US" altLang="zh-CN" dirty="0"/>
              <a:t>Train Model</a:t>
            </a:r>
            <a:r>
              <a:rPr lang="zh-CN" altLang="en-US" dirty="0"/>
              <a:t>的左侧输入</a:t>
            </a:r>
            <a:endParaRPr lang="en-US" altLang="zh-CN" dirty="0"/>
          </a:p>
          <a:p>
            <a:pPr marL="228600" indent="-228600" defTabSz="950464">
              <a:spcAft>
                <a:spcPts val="346"/>
              </a:spcAft>
              <a:buAutoNum type="arabicPeriod"/>
              <a:defRPr/>
            </a:pPr>
            <a:r>
              <a:rPr lang="zh-CN" altLang="en-US" dirty="0"/>
              <a:t>选中</a:t>
            </a:r>
            <a:r>
              <a:rPr lang="en-US" altLang="zh-CN" dirty="0"/>
              <a:t>Train Model</a:t>
            </a:r>
            <a:r>
              <a:rPr lang="zh-CN" altLang="en-US" dirty="0"/>
              <a:t>，点击右侧属性面板上的</a:t>
            </a:r>
            <a:r>
              <a:rPr lang="en-US" altLang="zh-CN" dirty="0"/>
              <a:t>Launch column selector</a:t>
            </a:r>
            <a:r>
              <a:rPr lang="zh-CN" altLang="en-US" dirty="0"/>
              <a:t>，在空白处选择字段</a:t>
            </a:r>
            <a:r>
              <a:rPr lang="en-US" altLang="zh-CN" dirty="0"/>
              <a:t>ARR_DEL15</a:t>
            </a:r>
            <a:r>
              <a:rPr lang="zh-CN" altLang="en-US" dirty="0"/>
              <a:t>，点击右下角的对号确认按钮，完成设置模型要预测的值。</a:t>
            </a:r>
            <a:endParaRPr lang="en-US" altLang="zh-CN" dirty="0"/>
          </a:p>
          <a:p>
            <a:pPr marL="228600" indent="-228600" defTabSz="950464">
              <a:spcAft>
                <a:spcPts val="346"/>
              </a:spcAft>
              <a:buAutoNum type="arabicPeriod"/>
              <a:defRPr/>
            </a:pPr>
            <a:r>
              <a:rPr lang="zh-CN" altLang="en-US" dirty="0"/>
              <a:t>添加</a:t>
            </a:r>
            <a:r>
              <a:rPr lang="en-US" altLang="zh-CN" dirty="0"/>
              <a:t>Score Model</a:t>
            </a:r>
            <a:r>
              <a:rPr lang="zh-CN" altLang="en-US" dirty="0"/>
              <a:t>和</a:t>
            </a:r>
            <a:r>
              <a:rPr lang="en-US" altLang="zh-CN" dirty="0"/>
              <a:t>Evaluate Model</a:t>
            </a:r>
            <a:r>
              <a:rPr lang="zh-CN" altLang="en-US" dirty="0"/>
              <a:t>，</a:t>
            </a:r>
            <a:r>
              <a:rPr lang="en-US" altLang="zh-CN" dirty="0"/>
              <a:t>Score Model</a:t>
            </a:r>
            <a:r>
              <a:rPr lang="zh-CN" altLang="en-US" dirty="0"/>
              <a:t>的输出连接</a:t>
            </a:r>
            <a:r>
              <a:rPr lang="en-US" altLang="zh-CN" dirty="0"/>
              <a:t>Evaluate</a:t>
            </a:r>
            <a:r>
              <a:rPr lang="zh-CN" altLang="en-US" dirty="0"/>
              <a:t> </a:t>
            </a:r>
            <a:r>
              <a:rPr lang="en-US" altLang="zh-CN" dirty="0"/>
              <a:t>Model</a:t>
            </a:r>
            <a:r>
              <a:rPr lang="zh-CN" altLang="en-US" dirty="0"/>
              <a:t>的左侧输入。然后点击下方的保存按钮保存并点击</a:t>
            </a:r>
            <a:r>
              <a:rPr lang="en-US" altLang="zh-CN" dirty="0"/>
              <a:t>Run</a:t>
            </a:r>
            <a:r>
              <a:rPr lang="zh-CN" altLang="en-US" dirty="0"/>
              <a:t>按钮运行。</a:t>
            </a:r>
            <a:endParaRPr lang="en-US" altLang="zh-CN" dirty="0"/>
          </a:p>
          <a:p>
            <a:pPr marL="228600" indent="-228600" defTabSz="950464">
              <a:spcAft>
                <a:spcPts val="346"/>
              </a:spcAft>
              <a:buAutoNum type="arabicPeriod"/>
              <a:defRPr/>
            </a:pPr>
            <a:r>
              <a:rPr lang="zh-CN" altLang="en-US" dirty="0"/>
              <a:t>运行结束后，在</a:t>
            </a:r>
            <a:r>
              <a:rPr lang="en-US" altLang="zh-CN" dirty="0"/>
              <a:t>Evaluate Model</a:t>
            </a:r>
            <a:r>
              <a:rPr lang="zh-CN" altLang="en-US" dirty="0"/>
              <a:t>输出点的位置右键，点击</a:t>
            </a:r>
            <a:r>
              <a:rPr lang="en-US" altLang="zh-CN" dirty="0"/>
              <a:t>Visualize</a:t>
            </a:r>
            <a:r>
              <a:rPr lang="zh-CN" altLang="en-US" dirty="0"/>
              <a:t>查看结果。</a:t>
            </a:r>
            <a:r>
              <a:rPr lang="en-US" altLang="zh-CN" dirty="0"/>
              <a:t>AUC</a:t>
            </a:r>
            <a:r>
              <a:rPr lang="zh-CN" altLang="en-US" dirty="0"/>
              <a:t>不是很高。</a:t>
            </a:r>
            <a:endParaRPr lang="en-US" altLang="zh-CN" dirty="0"/>
          </a:p>
          <a:p>
            <a:pPr marL="228600" indent="-228600" defTabSz="950464">
              <a:spcAft>
                <a:spcPts val="346"/>
              </a:spcAft>
              <a:buAutoNum type="arabicPeriod"/>
              <a:defRPr/>
            </a:pPr>
            <a:r>
              <a:rPr lang="zh-CN" altLang="en-US" dirty="0"/>
              <a:t>在现实情况下如果我们完成了这些后，可以构建</a:t>
            </a:r>
            <a:r>
              <a:rPr lang="en-US" altLang="zh-CN" dirty="0"/>
              <a:t>Web</a:t>
            </a:r>
            <a:r>
              <a:rPr lang="zh-CN" altLang="en-US" dirty="0"/>
              <a:t>服务并发布它以供别的应用使用。</a:t>
            </a:r>
            <a:endParaRPr lang="en-US" altLang="zh-CN"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8839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zh-CN" altLang="en-US" dirty="0">
                <a:sym typeface="Wingdings" panose="05000000000000000000" pitchFamily="2" charset="2"/>
              </a:rPr>
              <a:t>具体有以下三个方面：</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sym typeface="Wingdings" panose="05000000000000000000" pitchFamily="2" charset="2"/>
              </a:rPr>
              <a:t>开发产品，以创新的方式使用</a:t>
            </a:r>
            <a:r>
              <a:rPr lang="en-US" altLang="zh-CN" dirty="0">
                <a:sym typeface="Wingdings" panose="05000000000000000000" pitchFamily="2" charset="2"/>
              </a:rPr>
              <a:t>AI</a:t>
            </a:r>
            <a:r>
              <a:rPr lang="zh-CN" altLang="en-US" dirty="0">
                <a:sym typeface="Wingdings" panose="05000000000000000000" pitchFamily="2" charset="2"/>
              </a:rPr>
              <a:t>让每个用户受益</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sym typeface="Wingdings" panose="05000000000000000000" pitchFamily="2" charset="2"/>
              </a:rPr>
              <a:t>构建可以供开发者使用的工具来开发</a:t>
            </a:r>
            <a:r>
              <a:rPr lang="en-US" altLang="zh-CN" dirty="0">
                <a:sym typeface="Wingdings" panose="05000000000000000000" pitchFamily="2" charset="2"/>
              </a:rPr>
              <a:t>AI</a:t>
            </a:r>
            <a:r>
              <a:rPr lang="zh-CN" altLang="en-US" dirty="0">
                <a:sym typeface="Wingdings" panose="05000000000000000000" pitchFamily="2" charset="2"/>
              </a:rPr>
              <a:t>应用</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t>积极促进</a:t>
            </a:r>
            <a:r>
              <a:rPr lang="en-US" altLang="zh-CN" dirty="0"/>
              <a:t>AI</a:t>
            </a:r>
            <a:r>
              <a:rPr lang="zh-CN" altLang="en-US" dirty="0"/>
              <a:t>全球化。微软相信</a:t>
            </a:r>
            <a:r>
              <a:rPr lang="en-US" altLang="zh-CN" dirty="0"/>
              <a:t>AI</a:t>
            </a:r>
            <a:r>
              <a:rPr lang="zh-CN" altLang="en-US" dirty="0"/>
              <a:t>能够增强人类的能力，帮助人类消除单调重复的任务以提高生产率和创新能力。我们需要用开放</a:t>
            </a:r>
            <a:r>
              <a:rPr lang="en-US" altLang="zh-CN" dirty="0"/>
              <a:t>&amp;</a:t>
            </a:r>
            <a:r>
              <a:rPr lang="zh-CN" altLang="en-US" dirty="0"/>
              <a:t>质疑的心态去利用</a:t>
            </a:r>
            <a:r>
              <a:rPr lang="en-US" altLang="zh-CN" dirty="0"/>
              <a:t>AI</a:t>
            </a:r>
            <a:r>
              <a:rPr lang="zh-CN" altLang="en-US" dirty="0"/>
              <a:t>的潜能。我们每个人都有责任确保我们建立的模型是公正、安全可靠，安全、包容、透明和负责任的。</a:t>
            </a: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https://www.microsoft.com/en-us/ai/ai-for-good</a:t>
            </a:r>
          </a:p>
          <a:p>
            <a:pPr defTabSz="950464">
              <a:spcAft>
                <a:spcPts val="346"/>
              </a:spcAft>
              <a:defRPr/>
            </a:pPr>
            <a:endParaRPr lang="en-US" dirty="0"/>
          </a:p>
          <a:p>
            <a:pPr defTabSz="950464">
              <a:spcAft>
                <a:spcPts val="346"/>
              </a:spcAft>
              <a:defRPr/>
            </a:pPr>
            <a:r>
              <a:rPr lang="en-US" dirty="0"/>
              <a:t>AI </a:t>
            </a:r>
            <a:r>
              <a:rPr lang="en-US" altLang="zh-CN" dirty="0"/>
              <a:t>for Good</a:t>
            </a:r>
            <a:r>
              <a:rPr lang="zh-CN" altLang="en-US" dirty="0"/>
              <a:t>是微软的一个承诺，微软提供技术、资源和专业知识去做公益慈善事业，致力于创建一个更加可持续发展的世界。</a:t>
            </a:r>
            <a:endParaRPr lang="en-US" altLang="zh-CN"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00" kern="1200" dirty="0">
                <a:solidFill>
                  <a:schemeClr val="tx1"/>
                </a:solidFill>
                <a:effectLst/>
                <a:latin typeface="Segoe UI Light" pitchFamily="34" charset="0"/>
                <a:ea typeface="+mn-ea"/>
                <a:cs typeface="+mn-cs"/>
              </a:rPr>
              <a:t>微软跟</a:t>
            </a:r>
            <a:r>
              <a:rPr lang="en-US" altLang="zh-CN" sz="800" kern="1200" dirty="0">
                <a:solidFill>
                  <a:schemeClr val="tx1"/>
                </a:solidFill>
                <a:effectLst/>
                <a:latin typeface="Segoe UI Light" pitchFamily="34" charset="0"/>
                <a:ea typeface="+mn-ea"/>
                <a:cs typeface="+mn-cs"/>
              </a:rPr>
              <a:t>Wild Me</a:t>
            </a:r>
            <a:r>
              <a:rPr lang="zh-CN" altLang="en-US" sz="800" kern="1200" dirty="0">
                <a:solidFill>
                  <a:schemeClr val="tx1"/>
                </a:solidFill>
                <a:effectLst/>
                <a:latin typeface="Segoe UI Light" pitchFamily="34" charset="0"/>
                <a:ea typeface="+mn-ea"/>
                <a:cs typeface="+mn-cs"/>
              </a:rPr>
              <a:t>这个公司合作共同进行了叫做</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的项目。</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是一个开源框架，用于野生动物数据管理。这个项目用于识别和跟踪濒临灭绝物种中的特定个体。</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使用</a:t>
            </a:r>
            <a:r>
              <a:rPr lang="en-US" altLang="zh-CN" sz="800" kern="1200" dirty="0">
                <a:solidFill>
                  <a:schemeClr val="tx1"/>
                </a:solidFill>
                <a:effectLst/>
                <a:latin typeface="Segoe UI Light" pitchFamily="34" charset="0"/>
                <a:ea typeface="+mn-ea"/>
                <a:cs typeface="+mn-cs"/>
              </a:rPr>
              <a:t>Azure</a:t>
            </a:r>
            <a:r>
              <a:rPr lang="zh-CN" altLang="en-US" sz="800" kern="1200" dirty="0">
                <a:solidFill>
                  <a:schemeClr val="tx1"/>
                </a:solidFill>
                <a:effectLst/>
                <a:latin typeface="Segoe UI Light" pitchFamily="34" charset="0"/>
                <a:ea typeface="+mn-ea"/>
                <a:cs typeface="+mn-cs"/>
              </a:rPr>
              <a:t>认知服务来识别个体物种。</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7:06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我们生活在一个有无限机会的科技时代，如今的我们具有近乎无限的计算能力和数据存储。</a:t>
            </a:r>
            <a:endParaRPr lang="en-US" altLang="zh-CN" dirty="0"/>
          </a:p>
          <a:p>
            <a:endParaRPr lang="en-US" altLang="zh-CN" dirty="0"/>
          </a:p>
          <a:p>
            <a:r>
              <a:rPr lang="en-US" altLang="zh-CN" dirty="0"/>
              <a:t>1992</a:t>
            </a:r>
            <a:r>
              <a:rPr lang="zh-CN" altLang="en-US" dirty="0"/>
              <a:t>年的时候每天只有</a:t>
            </a:r>
            <a:r>
              <a:rPr lang="en-US" altLang="zh-CN" dirty="0"/>
              <a:t>100GB</a:t>
            </a:r>
            <a:r>
              <a:rPr lang="zh-CN" altLang="en-US" dirty="0"/>
              <a:t>的互联网流量，而现在每秒的流量就有</a:t>
            </a:r>
            <a:r>
              <a:rPr lang="en-US" altLang="zh-CN" dirty="0"/>
              <a:t>100GB</a:t>
            </a:r>
            <a:r>
              <a:rPr lang="zh-CN" altLang="en-US" dirty="0"/>
              <a:t>的</a:t>
            </a:r>
            <a:r>
              <a:rPr lang="en-US" altLang="zh-CN" dirty="0"/>
              <a:t>1750</a:t>
            </a:r>
            <a:r>
              <a:rPr lang="zh-CN" altLang="en-US" dirty="0"/>
              <a:t>万倍。</a:t>
            </a:r>
            <a:endParaRPr lang="en-US" altLang="zh-CN" dirty="0"/>
          </a:p>
          <a:p>
            <a:endParaRPr lang="en-US" dirty="0"/>
          </a:p>
          <a:p>
            <a:r>
              <a:rPr lang="zh-CN" altLang="en-US" dirty="0"/>
              <a:t>在前几年，使用人工智能和机器学习去解决问题是不能想像的。而现在，我们可以在短短的几天绘制人类的基因组。只需要在云上创建一个</a:t>
            </a:r>
            <a:r>
              <a:rPr lang="en-US" altLang="zh-CN" dirty="0"/>
              <a:t>64</a:t>
            </a:r>
            <a:r>
              <a:rPr lang="zh-CN" altLang="en-US" dirty="0"/>
              <a:t>核</a:t>
            </a:r>
            <a:r>
              <a:rPr lang="en-US" altLang="zh-CN" dirty="0"/>
              <a:t>CPU</a:t>
            </a:r>
            <a:r>
              <a:rPr lang="zh-CN" altLang="en-US" dirty="0"/>
              <a:t>、</a:t>
            </a:r>
            <a:r>
              <a:rPr lang="en-US" altLang="zh-CN" dirty="0"/>
              <a:t>32</a:t>
            </a:r>
            <a:r>
              <a:rPr lang="zh-CN" altLang="en-US" dirty="0"/>
              <a:t>核</a:t>
            </a:r>
            <a:r>
              <a:rPr lang="en-US" altLang="zh-CN" dirty="0"/>
              <a:t>GPU</a:t>
            </a:r>
            <a:r>
              <a:rPr lang="zh-CN" altLang="en-US" dirty="0"/>
              <a:t>和几</a:t>
            </a:r>
            <a:r>
              <a:rPr lang="en-US" altLang="zh-CN" dirty="0"/>
              <a:t>TB</a:t>
            </a:r>
            <a:r>
              <a:rPr lang="zh-CN" altLang="en-US" dirty="0"/>
              <a:t>的</a:t>
            </a:r>
            <a:r>
              <a:rPr lang="en-US" altLang="zh-CN" dirty="0"/>
              <a:t>RAM</a:t>
            </a:r>
            <a:r>
              <a:rPr lang="zh-CN" altLang="en-US" dirty="0"/>
              <a:t>的集群。</a:t>
            </a:r>
            <a:endParaRPr lang="en-US" altLang="zh-CN" dirty="0"/>
          </a:p>
          <a:p>
            <a:endParaRPr lang="en-US" altLang="zh-CN" dirty="0"/>
          </a:p>
          <a:p>
            <a:r>
              <a:rPr lang="zh-CN" altLang="en-US" dirty="0"/>
              <a:t>时代在飞速地发展，无论在医疗、交通运输或社会公益等行业，开发者们都迎来了前所未有的机会去做一些事情。</a:t>
            </a:r>
            <a:endParaRPr lang="en-US" altLang="zh-CN"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4/27/2019 7:06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3</a:t>
            </a:fld>
            <a:endParaRPr lang="en-US" dirty="0">
              <a:solidFill>
                <a:prstClr val="black"/>
              </a:solidFill>
            </a:endParaRPr>
          </a:p>
        </p:txBody>
      </p:sp>
    </p:spTree>
    <p:extLst>
      <p:ext uri="{BB962C8B-B14F-4D97-AF65-F5344CB8AC3E}">
        <p14:creationId xmlns:p14="http://schemas.microsoft.com/office/powerpoint/2010/main" val="355722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实际上，它是使用自定义影像服务和自定义模型基于多种特征来识别特定物种的。</a:t>
            </a:r>
            <a:endParaRPr lang="en-US" altLang="zh-CN" dirty="0"/>
          </a:p>
          <a:p>
            <a:r>
              <a:rPr lang="zh-CN" altLang="en-US" dirty="0"/>
              <a:t>例如，斑马具有特定的条纹图案，大象具有褶皱，鲸鱼的尾巴有独特的形状等，因此每个物种都需要特定的训练集。</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这里给大家看一些简单有趣的东西。</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计算机视觉：</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https://azure.microsoft.com/en-us/services/cognitive-services/computer-vision/#analyze</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声音转文本：</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https://azure.microsoft.com/en-us/services/cognitive-services/speech-to-text/#custom-speech</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文本分析：</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https://azure.microsoft.com/en-us/services/cognitive-services/text-analytics/</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视频分析，非常有趣：</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https://vi.microsoft.com/</a:t>
            </a:r>
            <a:endParaRPr lang="en-US" altLang="zh-CN"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D</a:t>
            </a:r>
            <a:r>
              <a:rPr lang="en-US" altLang="zh-CN" dirty="0"/>
              <a:t>emo</a:t>
            </a:r>
          </a:p>
          <a:p>
            <a:pPr defTabSz="950464">
              <a:spcAft>
                <a:spcPts val="346"/>
              </a:spcAft>
              <a:defRPr/>
            </a:pPr>
            <a:r>
              <a:rPr lang="en-US" dirty="0"/>
              <a:t>https://www.customvision.ai/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7:06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Learn</a:t>
            </a:r>
            <a:r>
              <a:rPr lang="zh-CN" altLang="en-US" dirty="0"/>
              <a:t>是一个非常好的学习平台，用自己的</a:t>
            </a:r>
            <a:r>
              <a:rPr lang="en-US" altLang="zh-CN" dirty="0"/>
              <a:t>windows</a:t>
            </a:r>
            <a:r>
              <a:rPr lang="zh-CN" altLang="en-US" dirty="0"/>
              <a:t>账户登录之后，可以像打怪升级一样去学习，积累经验值来升级。学习内容清晰，配备了丰富的教学资源。</a:t>
            </a:r>
            <a:endParaRPr lang="en-US" altLang="zh-CN"/>
          </a:p>
          <a:p>
            <a:endParaRPr lang="en-US" dirty="0"/>
          </a:p>
          <a:p>
            <a:r>
              <a:rPr lang="en-US" sz="900" b="0" i="0" u="none" strike="noStrike" kern="1200" dirty="0">
                <a:solidFill>
                  <a:schemeClr val="tx1"/>
                </a:solidFill>
                <a:effectLst/>
                <a:latin typeface="Segoe UI Light" pitchFamily="34" charset="0"/>
                <a:ea typeface="+mn-ea"/>
                <a:cs typeface="+mn-cs"/>
              </a:rPr>
              <a:t>https://docs.microsoft.com/en-us/learn/</a:t>
            </a:r>
          </a:p>
          <a:p>
            <a:endParaRPr lang="en-US" sz="900" b="0" i="0" u="none" strike="noStrike" kern="1200" dirty="0">
              <a:solidFill>
                <a:schemeClr val="tx1"/>
              </a:solidFill>
              <a:effectLst/>
              <a:latin typeface="Segoe UI Light" pitchFamily="34" charset="0"/>
              <a:ea typeface="+mn-ea"/>
              <a:cs typeface="+mn-cs"/>
            </a:endParaRPr>
          </a:p>
          <a:p>
            <a:r>
              <a:rPr lang="zh-CN" altLang="en-US" sz="900" b="0" i="0" u="none" strike="noStrike" kern="1200" dirty="0">
                <a:solidFill>
                  <a:schemeClr val="tx1"/>
                </a:solidFill>
                <a:effectLst/>
                <a:latin typeface="Segoe UI Light" pitchFamily="34" charset="0"/>
                <a:ea typeface="+mn-ea"/>
                <a:cs typeface="+mn-cs"/>
              </a:rPr>
              <a:t>假如我们想快速地了解一下自定义影像服务，我们不需要花费好几个小时去接受正式的培训，微软有一个实验室专门用来让我们体验它。</a:t>
            </a:r>
            <a:endParaRPr lang="en-US" altLang="zh-CN" sz="900" b="0" i="0" u="none" strike="noStrike" kern="1200" dirty="0">
              <a:solidFill>
                <a:schemeClr val="tx1"/>
              </a:solidFill>
              <a:effectLst/>
              <a:latin typeface="Segoe UI Light" pitchFamily="34" charset="0"/>
              <a:ea typeface="+mn-ea"/>
              <a:cs typeface="+mn-cs"/>
            </a:endParaRPr>
          </a:p>
          <a:p>
            <a:r>
              <a:rPr lang="en-US" altLang="zh-CN" sz="900" b="0" i="0" u="none" strike="noStrike" kern="1200" dirty="0">
                <a:solidFill>
                  <a:schemeClr val="tx1"/>
                </a:solidFill>
                <a:effectLst/>
                <a:latin typeface="Segoe UI Light" pitchFamily="34" charset="0"/>
                <a:ea typeface="+mn-ea"/>
                <a:cs typeface="+mn-cs"/>
              </a:rPr>
              <a:t>https://www.customvision.ai/</a:t>
            </a:r>
          </a:p>
          <a:p>
            <a:r>
              <a:rPr lang="zh-CN" altLang="en-US" sz="900" b="0" i="0" u="none" strike="noStrike" kern="1200" dirty="0">
                <a:solidFill>
                  <a:schemeClr val="tx1"/>
                </a:solidFill>
                <a:effectLst/>
                <a:latin typeface="Segoe UI Light" pitchFamily="34" charset="0"/>
                <a:ea typeface="+mn-ea"/>
                <a:cs typeface="+mn-cs"/>
              </a:rPr>
              <a:t>最令人欣喜的是，好多这样的实验室都拥有</a:t>
            </a:r>
            <a:r>
              <a:rPr lang="en-US" altLang="zh-CN" sz="900" b="0" i="0" u="none" strike="noStrike" kern="1200" dirty="0">
                <a:solidFill>
                  <a:schemeClr val="tx1"/>
                </a:solidFill>
                <a:effectLst/>
                <a:latin typeface="Segoe UI Light" pitchFamily="34" charset="0"/>
                <a:ea typeface="+mn-ea"/>
                <a:cs typeface="+mn-cs"/>
              </a:rPr>
              <a:t>Azure</a:t>
            </a:r>
            <a:r>
              <a:rPr lang="zh-CN" altLang="en-US" sz="900" b="0" i="0" u="none" strike="noStrike" kern="1200" dirty="0">
                <a:solidFill>
                  <a:schemeClr val="tx1"/>
                </a:solidFill>
                <a:effectLst/>
                <a:latin typeface="Segoe UI Light" pitchFamily="34" charset="0"/>
                <a:ea typeface="+mn-ea"/>
                <a:cs typeface="+mn-cs"/>
              </a:rPr>
              <a:t>的沙盒环境，在申请开启后可以的一段时间内可用，过后自动销毁。</a:t>
            </a:r>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dirty="0"/>
              <a:t>前面介绍的是预先构建好的</a:t>
            </a:r>
            <a:r>
              <a:rPr lang="en-US" altLang="zh-CN" dirty="0"/>
              <a:t>AI</a:t>
            </a:r>
            <a:r>
              <a:rPr lang="zh-CN" altLang="en-US" dirty="0"/>
              <a:t>。那么在我们想要构建自己的模型时要怎么做呢？答案是微软拥有了很多的构建单元，形成了微软的</a:t>
            </a:r>
            <a:r>
              <a:rPr lang="en-US" altLang="zh-CN" dirty="0"/>
              <a:t>AI</a:t>
            </a:r>
            <a:r>
              <a:rPr lang="zh-CN" altLang="en-US" dirty="0"/>
              <a:t>平台。微软自己的产品像</a:t>
            </a:r>
            <a:r>
              <a:rPr lang="en-US" altLang="zh-CN" dirty="0"/>
              <a:t>Cortana</a:t>
            </a:r>
            <a:r>
              <a:rPr lang="zh-CN" altLang="en-US" dirty="0"/>
              <a:t>，</a:t>
            </a:r>
            <a:r>
              <a:rPr lang="en-US" altLang="zh-CN" dirty="0"/>
              <a:t>Office</a:t>
            </a:r>
            <a:r>
              <a:rPr lang="zh-CN" altLang="en-US" dirty="0"/>
              <a:t>，</a:t>
            </a:r>
            <a:r>
              <a:rPr lang="en-US" altLang="zh-CN" dirty="0"/>
              <a:t>Windows</a:t>
            </a:r>
            <a:r>
              <a:rPr lang="zh-CN" altLang="en-US" dirty="0"/>
              <a:t>和</a:t>
            </a:r>
            <a:r>
              <a:rPr lang="en-US" altLang="zh-CN" dirty="0"/>
              <a:t>XBOX</a:t>
            </a:r>
            <a:r>
              <a:rPr lang="zh-CN" altLang="en-US" dirty="0"/>
              <a:t>都是这么做的。</a:t>
            </a:r>
            <a:endParaRPr lang="en-US" dirty="0"/>
          </a:p>
          <a:p>
            <a:pPr lvl="0"/>
            <a:endParaRPr lang="en-US" altLang="zh-CN" dirty="0"/>
          </a:p>
          <a:p>
            <a:pPr lvl="0"/>
            <a:r>
              <a:rPr lang="zh-CN" altLang="en-US" dirty="0"/>
              <a:t>如果你并不是一个编码专家，你可以：</a:t>
            </a:r>
            <a:endParaRPr lang="en-US" dirty="0"/>
          </a:p>
          <a:p>
            <a:pPr marL="171450" lvl="0" indent="-171450">
              <a:buFont typeface="Wingdings" panose="05000000000000000000" pitchFamily="2" charset="2"/>
              <a:buChar char="§"/>
            </a:pPr>
            <a:r>
              <a:rPr lang="en-US" b="1" dirty="0"/>
              <a:t>AI services: </a:t>
            </a:r>
            <a:r>
              <a:rPr lang="zh-CN" altLang="en-US" b="0" dirty="0"/>
              <a:t>在自己的应用中使用现成的</a:t>
            </a:r>
            <a:r>
              <a:rPr lang="en-US" altLang="zh-CN" b="0" dirty="0"/>
              <a:t>AI</a:t>
            </a:r>
            <a:r>
              <a:rPr lang="zh-CN" altLang="en-US" b="0" dirty="0"/>
              <a:t>服务。除了上面提到的计算视觉、语音等服务，还有机器人服务。</a:t>
            </a:r>
            <a:endParaRPr lang="en-US" b="0" dirty="0"/>
          </a:p>
          <a:p>
            <a:pPr marL="171450" lvl="0" indent="-171450">
              <a:buFont typeface="Wingdings" panose="05000000000000000000" pitchFamily="2" charset="2"/>
              <a:buChar char="§"/>
            </a:pPr>
            <a:r>
              <a:rPr lang="en-US" b="1" dirty="0"/>
              <a:t>AI tools: </a:t>
            </a:r>
            <a:r>
              <a:rPr lang="zh-CN" altLang="en-US" b="0" dirty="0"/>
              <a:t>使用</a:t>
            </a:r>
            <a:r>
              <a:rPr lang="en-US" b="0" dirty="0"/>
              <a:t>Azure Machine Learning Studio</a:t>
            </a:r>
            <a:r>
              <a:rPr lang="zh-CN" altLang="en-US" b="0" dirty="0"/>
              <a:t>通过简单的拖拽和配置去构建、训练和部署自己的预测模型。</a:t>
            </a:r>
            <a:r>
              <a:rPr lang="en-US" b="0" dirty="0"/>
              <a:t> </a:t>
            </a:r>
            <a:r>
              <a:rPr lang="zh-CN" altLang="en-US" b="0" dirty="0"/>
              <a:t>它还支持自定义的</a:t>
            </a:r>
            <a:r>
              <a:rPr lang="en-US" altLang="zh-CN" b="0" dirty="0"/>
              <a:t>Python</a:t>
            </a:r>
            <a:r>
              <a:rPr lang="zh-CN" altLang="en-US" b="0" dirty="0"/>
              <a:t>和</a:t>
            </a:r>
            <a:r>
              <a:rPr lang="en-US" altLang="zh-CN" b="0" dirty="0"/>
              <a:t>R</a:t>
            </a:r>
            <a:r>
              <a:rPr lang="zh-CN" altLang="en-US" b="0" dirty="0"/>
              <a:t>语言模块。</a:t>
            </a:r>
            <a:endParaRPr lang="en-US" altLang="zh-CN" b="0" dirty="0"/>
          </a:p>
          <a:p>
            <a:pPr marL="171450" lvl="0" indent="-171450">
              <a:buFont typeface="Wingdings" panose="05000000000000000000" pitchFamily="2" charset="2"/>
              <a:buChar char="§"/>
            </a:pPr>
            <a:endParaRPr lang="en-US" b="0" baseline="0" dirty="0"/>
          </a:p>
          <a:p>
            <a:pPr marL="0" lvl="0" indent="0">
              <a:buFont typeface="Wingdings" panose="05000000000000000000" pitchFamily="2" charset="2"/>
              <a:buNone/>
            </a:pPr>
            <a:r>
              <a:rPr lang="zh-CN" altLang="en-US" b="0" baseline="0" dirty="0"/>
              <a:t>如果你已经学习了</a:t>
            </a:r>
            <a:r>
              <a:rPr lang="en-US" altLang="zh-CN" b="0" baseline="0" dirty="0"/>
              <a:t>Python</a:t>
            </a:r>
            <a:r>
              <a:rPr lang="zh-CN" altLang="en-US" b="0" baseline="0" dirty="0"/>
              <a:t>和比如</a:t>
            </a:r>
            <a:r>
              <a:rPr lang="en-US" altLang="zh-CN" b="0" baseline="0" dirty="0"/>
              <a:t>Sci kit</a:t>
            </a:r>
            <a:r>
              <a:rPr lang="zh-CN" altLang="en-US" b="0" baseline="0" dirty="0"/>
              <a:t>这样的工具去训练自己的模型，你可以：</a:t>
            </a:r>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Azure Data Lake</a:t>
            </a:r>
            <a:r>
              <a:rPr lang="zh-CN" altLang="en-US" b="0" dirty="0"/>
              <a:t>可以帮助你从不同的数据源访问数据，训练自己的模型。</a:t>
            </a:r>
            <a:endParaRPr lang="en-US" b="0" dirty="0"/>
          </a:p>
          <a:p>
            <a:pPr marL="388712" lvl="1" indent="-171450">
              <a:buFont typeface="Wingdings" panose="05000000000000000000" pitchFamily="2" charset="2"/>
              <a:buChar char="§"/>
            </a:pPr>
            <a:r>
              <a:rPr lang="zh-CN" altLang="en-US" b="0" dirty="0"/>
              <a:t>数据科学专用的虚拟机预装了很多的工具，可以帮助你节省时间。</a:t>
            </a: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zh-CN" altLang="en-US" b="0" dirty="0"/>
              <a:t>你可以在</a:t>
            </a:r>
            <a:r>
              <a:rPr lang="en-US" altLang="zh-CN" b="0" dirty="0"/>
              <a:t>A</a:t>
            </a:r>
            <a:r>
              <a:rPr lang="en-US" b="0" dirty="0"/>
              <a:t>zure M</a:t>
            </a:r>
            <a:r>
              <a:rPr lang="en-US" altLang="zh-CN" b="0" dirty="0"/>
              <a:t>achine </a:t>
            </a:r>
            <a:r>
              <a:rPr lang="en-US" b="0" dirty="0"/>
              <a:t>L</a:t>
            </a:r>
            <a:r>
              <a:rPr lang="en-US" altLang="zh-CN" b="0" dirty="0"/>
              <a:t>earning</a:t>
            </a:r>
            <a:r>
              <a:rPr lang="en-US" b="0" dirty="0"/>
              <a:t> Workbench</a:t>
            </a:r>
            <a:r>
              <a:rPr lang="zh-CN" altLang="en-US" b="0" dirty="0"/>
              <a:t>上编写自己的</a:t>
            </a:r>
            <a:r>
              <a:rPr lang="en-US" altLang="zh-CN" b="0" dirty="0"/>
              <a:t>Python</a:t>
            </a:r>
            <a:r>
              <a:rPr lang="zh-CN" altLang="en-US" b="0" dirty="0"/>
              <a:t>代码去训练模型</a:t>
            </a:r>
            <a:endParaRPr lang="en-US" b="0" dirty="0"/>
          </a:p>
          <a:p>
            <a:pPr lvl="0"/>
            <a:endParaRPr lang="en-US" dirty="0"/>
          </a:p>
          <a:p>
            <a:pPr lvl="0"/>
            <a:r>
              <a:rPr lang="zh-CN" altLang="en-US" dirty="0"/>
              <a:t>如果你想要构建自己的模型和算法，你可以：</a:t>
            </a:r>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altLang="zh-CN" b="0" dirty="0"/>
              <a:t>Azure</a:t>
            </a:r>
            <a:r>
              <a:rPr lang="zh-CN" altLang="en-US" b="0" dirty="0"/>
              <a:t>支持</a:t>
            </a:r>
            <a:r>
              <a:rPr lang="en-US" b="0" dirty="0"/>
              <a:t>Apache spark</a:t>
            </a:r>
            <a:r>
              <a:rPr lang="zh-CN" altLang="en-US" b="0" dirty="0"/>
              <a:t>等开源工具</a:t>
            </a:r>
            <a:endParaRPr lang="en-US" b="0" dirty="0"/>
          </a:p>
          <a:p>
            <a:pPr marL="388712" lvl="1" indent="-171450">
              <a:buFont typeface="Wingdings" panose="05000000000000000000" pitchFamily="2" charset="2"/>
              <a:buChar char="§"/>
            </a:pPr>
            <a:r>
              <a:rPr lang="zh-CN" altLang="en-US" b="0" dirty="0"/>
              <a:t>通过</a:t>
            </a:r>
            <a:r>
              <a:rPr lang="en-US" b="0" dirty="0"/>
              <a:t>Batch AI</a:t>
            </a:r>
            <a:r>
              <a:rPr lang="zh-CN" altLang="en-US" b="0" dirty="0"/>
              <a:t>在虚拟机集群上训练自己的模型</a:t>
            </a:r>
            <a:endParaRPr lang="en-US" b="0" dirty="0"/>
          </a:p>
          <a:p>
            <a:pPr marL="388712" lvl="1" indent="-171450">
              <a:buFont typeface="Wingdings" panose="05000000000000000000" pitchFamily="2" charset="2"/>
              <a:buChar char="§"/>
            </a:pPr>
            <a:r>
              <a:rPr lang="en-US" b="0" dirty="0"/>
              <a:t>Azure Container Service</a:t>
            </a:r>
            <a:r>
              <a:rPr lang="zh-CN" altLang="en-US" b="0" dirty="0"/>
              <a:t>可以帮助你管理</a:t>
            </a:r>
            <a:r>
              <a:rPr lang="en-US" b="0" dirty="0"/>
              <a:t>Kubernetes environment</a:t>
            </a: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a:t>
            </a:r>
            <a:r>
              <a:rPr lang="en-US" altLang="zh-CN" dirty="0"/>
              <a:t>zure</a:t>
            </a:r>
            <a:r>
              <a:rPr lang="zh-CN" altLang="en-US" dirty="0"/>
              <a:t>支持</a:t>
            </a:r>
            <a:r>
              <a:rPr lang="en-US" altLang="zh-CN" dirty="0" err="1"/>
              <a:t>Tensorflow</a:t>
            </a:r>
            <a:r>
              <a:rPr lang="zh-CN" altLang="en-US" dirty="0"/>
              <a:t>、</a:t>
            </a:r>
            <a:r>
              <a:rPr lang="en-US" altLang="zh-CN" dirty="0"/>
              <a:t>Caffe</a:t>
            </a:r>
            <a:r>
              <a:rPr lang="zh-CN" altLang="en-US" dirty="0"/>
              <a:t>等开源框架，可以使用神经网络训练自己的模型。</a:t>
            </a:r>
            <a:endParaRPr lang="en-US" dirty="0"/>
          </a:p>
          <a:p>
            <a:pPr marL="388712" lvl="1" indent="-171450">
              <a:buFont typeface="Arial" panose="020B0604020202020204" pitchFamily="34" charset="0"/>
              <a:buChar char="•"/>
            </a:pPr>
            <a:r>
              <a:rPr lang="en-US" dirty="0" err="1"/>
              <a:t>Keras</a:t>
            </a:r>
            <a:r>
              <a:rPr lang="zh-CN" altLang="en-US" dirty="0"/>
              <a:t>是一个非常好的快速原型工具</a:t>
            </a:r>
            <a:endParaRPr lang="en-US" dirty="0"/>
          </a:p>
          <a:p>
            <a:pPr marL="388712" lvl="1" indent="-171450">
              <a:buFont typeface="Arial" panose="020B0604020202020204" pitchFamily="34" charset="0"/>
              <a:buChar char="•"/>
            </a:pPr>
            <a:r>
              <a:rPr lang="en-US" dirty="0"/>
              <a:t>Cognitive Toolkit</a:t>
            </a:r>
            <a:r>
              <a:rPr lang="zh-CN" altLang="en-US" dirty="0"/>
              <a:t>是微软自己的深度学习框架，专门考虑大数据集的性能而设计。</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Segoe UI Light" pitchFamily="34" charset="0"/>
                <a:ea typeface="+mn-ea"/>
                <a:cs typeface="+mn-cs"/>
              </a:rPr>
              <a:t>如果我们想要构建自己的模型，我们就可以利用这个终极伴侣</a:t>
            </a:r>
            <a:r>
              <a:rPr lang="en-US" altLang="zh-CN" sz="1200" b="0" i="0" kern="1200" dirty="0">
                <a:solidFill>
                  <a:schemeClr val="tx1"/>
                </a:solidFill>
                <a:effectLst/>
                <a:latin typeface="Segoe UI Light" pitchFamily="34" charset="0"/>
                <a:ea typeface="+mn-ea"/>
                <a:cs typeface="+mn-cs"/>
              </a:rPr>
              <a:t>——</a:t>
            </a:r>
            <a:r>
              <a:rPr lang="zh-CN" altLang="en-US" sz="1200" b="0" i="0" kern="1200" dirty="0">
                <a:solidFill>
                  <a:schemeClr val="tx1"/>
                </a:solidFill>
                <a:effectLst/>
                <a:latin typeface="Segoe UI Light" pitchFamily="34" charset="0"/>
                <a:ea typeface="+mn-ea"/>
                <a:cs typeface="+mn-cs"/>
              </a:rPr>
              <a:t>数据科学虚拟机。</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zh-CN" altLang="en-US" sz="1200" b="0" i="0" kern="1200" dirty="0">
                <a:solidFill>
                  <a:schemeClr val="tx1"/>
                </a:solidFill>
                <a:effectLst/>
                <a:latin typeface="Segoe UI Light" pitchFamily="34" charset="0"/>
                <a:ea typeface="+mn-ea"/>
                <a:cs typeface="+mn-cs"/>
              </a:rPr>
              <a:t>这个虚拟机中提供了所有我们需要的大数据、数据分析、机器学习的工具，连接可用的环境。有多种规格可以选择，比如有专为图像识别等深度学习类型优化的规格。</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V</a:t>
            </a:r>
            <a:r>
              <a:rPr lang="en-US" altLang="zh-CN" sz="1200" b="0" i="0" kern="1200" dirty="0">
                <a:solidFill>
                  <a:schemeClr val="tx1"/>
                </a:solidFill>
                <a:effectLst/>
                <a:latin typeface="Segoe UI Light" pitchFamily="34" charset="0"/>
                <a:ea typeface="+mn-ea"/>
                <a:cs typeface="+mn-cs"/>
              </a:rPr>
              <a:t>isual Studio</a:t>
            </a:r>
            <a:r>
              <a:rPr lang="zh-CN" altLang="en-US" sz="1200" b="0" i="0" kern="1200" dirty="0">
                <a:solidFill>
                  <a:schemeClr val="tx1"/>
                </a:solidFill>
                <a:effectLst/>
                <a:latin typeface="Segoe UI Light" pitchFamily="34" charset="0"/>
                <a:ea typeface="+mn-ea"/>
                <a:cs typeface="+mn-cs"/>
              </a:rPr>
              <a:t>和</a:t>
            </a:r>
            <a:r>
              <a:rPr lang="en-US" altLang="zh-CN" sz="1200" b="0" i="0" kern="1200" dirty="0">
                <a:solidFill>
                  <a:schemeClr val="tx1"/>
                </a:solidFill>
                <a:effectLst/>
                <a:latin typeface="Segoe UI Light" pitchFamily="34" charset="0"/>
                <a:ea typeface="+mn-ea"/>
                <a:cs typeface="+mn-cs"/>
              </a:rPr>
              <a:t>Azure SDK</a:t>
            </a:r>
            <a:r>
              <a:rPr lang="zh-CN" altLang="en-US" sz="1200" b="0" i="0" kern="1200" dirty="0">
                <a:solidFill>
                  <a:schemeClr val="tx1"/>
                </a:solidFill>
                <a:effectLst/>
                <a:latin typeface="Segoe UI Light" pitchFamily="34" charset="0"/>
                <a:ea typeface="+mn-ea"/>
                <a:cs typeface="+mn-cs"/>
              </a:rPr>
              <a:t>以及编程语言包也预安装好了，可以使用</a:t>
            </a:r>
            <a:r>
              <a:rPr lang="en-US" altLang="zh-CN" sz="1200" b="0" i="0" kern="1200" dirty="0">
                <a:solidFill>
                  <a:schemeClr val="tx1"/>
                </a:solidFill>
                <a:effectLst/>
                <a:latin typeface="Segoe UI Light" pitchFamily="34" charset="0"/>
                <a:ea typeface="+mn-ea"/>
                <a:cs typeface="+mn-cs"/>
              </a:rPr>
              <a:t>R</a:t>
            </a:r>
            <a:r>
              <a:rPr lang="zh-CN" altLang="en-US" sz="1200" b="0" i="0" kern="1200" dirty="0">
                <a:solidFill>
                  <a:schemeClr val="tx1"/>
                </a:solidFill>
                <a:effectLst/>
                <a:latin typeface="Segoe UI Light" pitchFamily="34" charset="0"/>
                <a:ea typeface="+mn-ea"/>
                <a:cs typeface="+mn-cs"/>
              </a:rPr>
              <a:t>、</a:t>
            </a:r>
            <a:r>
              <a:rPr lang="en-US" altLang="zh-CN" sz="1200" b="0" i="0" kern="1200" dirty="0">
                <a:solidFill>
                  <a:schemeClr val="tx1"/>
                </a:solidFill>
                <a:effectLst/>
                <a:latin typeface="Segoe UI Light" pitchFamily="34" charset="0"/>
                <a:ea typeface="+mn-ea"/>
                <a:cs typeface="+mn-cs"/>
              </a:rPr>
              <a:t>Python</a:t>
            </a:r>
            <a:r>
              <a:rPr lang="zh-CN" altLang="en-US" sz="1200" b="0" i="0" kern="1200" dirty="0">
                <a:solidFill>
                  <a:schemeClr val="tx1"/>
                </a:solidFill>
                <a:effectLst/>
                <a:latin typeface="Segoe UI Light" pitchFamily="34" charset="0"/>
                <a:ea typeface="+mn-ea"/>
                <a:cs typeface="+mn-cs"/>
              </a:rPr>
              <a:t>、</a:t>
            </a:r>
            <a:r>
              <a:rPr lang="en-US" altLang="zh-CN" sz="1200" b="0" i="0" kern="1200" dirty="0">
                <a:solidFill>
                  <a:schemeClr val="tx1"/>
                </a:solidFill>
                <a:effectLst/>
                <a:latin typeface="Segoe UI Light" pitchFamily="34" charset="0"/>
                <a:ea typeface="+mn-ea"/>
                <a:cs typeface="+mn-cs"/>
              </a:rPr>
              <a:t>SQL</a:t>
            </a:r>
            <a:r>
              <a:rPr lang="zh-CN" altLang="en-US" sz="1200" b="0" i="0" kern="1200" dirty="0">
                <a:solidFill>
                  <a:schemeClr val="tx1"/>
                </a:solidFill>
                <a:effectLst/>
                <a:latin typeface="Segoe UI Light" pitchFamily="34" charset="0"/>
                <a:ea typeface="+mn-ea"/>
                <a:cs typeface="+mn-cs"/>
              </a:rPr>
              <a:t>或</a:t>
            </a:r>
            <a:r>
              <a:rPr lang="en-US" altLang="zh-CN" sz="1200" b="0" i="0" kern="1200" dirty="0">
                <a:solidFill>
                  <a:schemeClr val="tx1"/>
                </a:solidFill>
                <a:effectLst/>
                <a:latin typeface="Segoe UI Light" pitchFamily="34" charset="0"/>
                <a:ea typeface="+mn-ea"/>
                <a:cs typeface="+mn-cs"/>
              </a:rPr>
              <a:t>C#</a:t>
            </a:r>
            <a:r>
              <a:rPr lang="zh-CN" altLang="en-US" sz="1200" b="0" i="0" kern="1200" dirty="0">
                <a:solidFill>
                  <a:schemeClr val="tx1"/>
                </a:solidFill>
                <a:effectLst/>
                <a:latin typeface="Segoe UI Light" pitchFamily="34" charset="0"/>
                <a:ea typeface="+mn-ea"/>
                <a:cs typeface="+mn-cs"/>
              </a:rPr>
              <a:t>。</a:t>
            </a:r>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36</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7:06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2748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zh-CN" altLang="en-US" dirty="0"/>
              <a:t>云是大众化的计算能力</a:t>
            </a:r>
            <a:r>
              <a:rPr lang="en-US" altLang="zh-CN" dirty="0"/>
              <a:t>——</a:t>
            </a:r>
            <a:r>
              <a:rPr lang="zh-CN" altLang="en-US" dirty="0"/>
              <a:t>对每个创建者和开发者都是可用的。它创造了公平的环境。人们可以像喜欢基于大数据和大预算下大公司的产品那样喜欢你的东西。</a:t>
            </a:r>
            <a:endParaRPr lang="en-US" altLang="zh-CN" dirty="0"/>
          </a:p>
          <a:p>
            <a:endParaRPr lang="en-US" dirty="0"/>
          </a:p>
          <a:p>
            <a:r>
              <a:rPr lang="zh-CN" altLang="en-US" dirty="0"/>
              <a:t>无论你是要构建自己的第一个应用还是试图发现人类基因组中新的内容，云都能按照你的需要帮助你扩大处理能力，并在项目结束时回收这些东西。</a:t>
            </a:r>
            <a:endParaRPr lang="en-US" dirty="0"/>
          </a:p>
          <a:p>
            <a:endParaRPr lang="en-US" dirty="0"/>
          </a:p>
          <a:p>
            <a:pPr defTabSz="931774">
              <a:lnSpc>
                <a:spcPct val="100000"/>
              </a:lnSpc>
              <a:spcAft>
                <a:spcPts val="0"/>
              </a:spcAft>
              <a:defRPr/>
            </a:pPr>
            <a:r>
              <a:rPr lang="zh-CN" altLang="en-US" dirty="0"/>
              <a:t>例如，你想要创建数字奥林匹克的体验应用，一个网站，一个移动应用，直播流平台和实时提醒。试想一下，在比赛期间，</a:t>
            </a:r>
            <a:r>
              <a:rPr lang="en-US" altLang="zh-CN" dirty="0"/>
              <a:t>10</a:t>
            </a:r>
            <a:r>
              <a:rPr lang="zh-CN" altLang="en-US" dirty="0"/>
              <a:t>亿人会访问它并想要正常地观看</a:t>
            </a:r>
            <a:r>
              <a:rPr lang="en-US" altLang="zh-CN" dirty="0"/>
              <a:t>4K</a:t>
            </a:r>
            <a:r>
              <a:rPr lang="zh-CN" altLang="en-US" dirty="0"/>
              <a:t>、</a:t>
            </a:r>
            <a:r>
              <a:rPr lang="en-US" altLang="zh-CN" dirty="0"/>
              <a:t>1080p</a:t>
            </a:r>
            <a:r>
              <a:rPr lang="zh-CN" altLang="en-US" dirty="0"/>
              <a:t>的内容，所有这些都需要惊人的规模。并且在比赛结束之后，所有的需求都会归零。</a:t>
            </a:r>
            <a:endParaRPr lang="en-US" dirty="0"/>
          </a:p>
          <a:p>
            <a:pPr defTabSz="931774">
              <a:lnSpc>
                <a:spcPct val="100000"/>
              </a:lnSpc>
              <a:spcAft>
                <a:spcPts val="0"/>
              </a:spcAft>
              <a:defRPr/>
            </a:pPr>
            <a:endParaRPr lang="en-US" dirty="0"/>
          </a:p>
          <a:p>
            <a:pPr defTabSz="931774">
              <a:lnSpc>
                <a:spcPct val="100000"/>
              </a:lnSpc>
              <a:spcAft>
                <a:spcPts val="0"/>
              </a:spcAft>
              <a:defRPr/>
            </a:pPr>
            <a:r>
              <a:rPr lang="zh-CN" altLang="en-US" dirty="0"/>
              <a:t>云使得这种情况变成了可能，因为你不需要为了实现这样一个应用而去购买大量的服务器，只为了实现短期的负载。</a:t>
            </a:r>
            <a:endParaRPr lang="en-US" dirty="0"/>
          </a:p>
        </p:txBody>
      </p:sp>
    </p:spTree>
    <p:extLst>
      <p:ext uri="{BB962C8B-B14F-4D97-AF65-F5344CB8AC3E}">
        <p14:creationId xmlns:p14="http://schemas.microsoft.com/office/powerpoint/2010/main" val="4018357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zh-CN" altLang="en-US" dirty="0"/>
              <a:t>在我们考察一个云平台的时候，正常想要确认的第一件事情就是我们能否用我们喜欢的工具和语言在我们的设备上构建应用。换句话说，它需要是一个开放的平台。</a:t>
            </a:r>
            <a:endParaRPr lang="en-US" altLang="zh-CN" dirty="0"/>
          </a:p>
          <a:p>
            <a:pPr defTabSz="950464">
              <a:spcAft>
                <a:spcPts val="346"/>
              </a:spcAft>
              <a:defRPr/>
            </a:pPr>
            <a:endParaRPr lang="en-US" dirty="0"/>
          </a:p>
          <a:p>
            <a:pPr defTabSz="950464">
              <a:spcAft>
                <a:spcPts val="346"/>
              </a:spcAft>
              <a:defRPr/>
            </a:pPr>
            <a:r>
              <a:rPr lang="en-US" baseline="0" dirty="0"/>
              <a:t>A</a:t>
            </a:r>
            <a:r>
              <a:rPr lang="en-US" altLang="zh-CN" baseline="0" dirty="0"/>
              <a:t>zure</a:t>
            </a:r>
            <a:r>
              <a:rPr lang="zh-CN" altLang="en-US" baseline="0" dirty="0"/>
              <a:t>正是一个开放的平台，我们可以运行任何技术栈，无论是基于</a:t>
            </a:r>
            <a:r>
              <a:rPr lang="en-US" altLang="zh-CN" baseline="0" dirty="0"/>
              <a:t>Linux</a:t>
            </a:r>
            <a:r>
              <a:rPr lang="zh-CN" altLang="en-US" baseline="0" dirty="0"/>
              <a:t>还是</a:t>
            </a:r>
            <a:r>
              <a:rPr lang="en-US" altLang="zh-CN" baseline="0" dirty="0"/>
              <a:t>Windows</a:t>
            </a:r>
            <a:r>
              <a:rPr lang="zh-CN" altLang="en-US" baseline="0" dirty="0"/>
              <a:t>。事实上，有近</a:t>
            </a:r>
            <a:r>
              <a:rPr lang="en-US" altLang="zh-CN" baseline="0" dirty="0"/>
              <a:t>50%</a:t>
            </a:r>
            <a:r>
              <a:rPr lang="zh-CN" altLang="en-US" baseline="0" dirty="0"/>
              <a:t>的</a:t>
            </a:r>
            <a:r>
              <a:rPr lang="en-US" altLang="zh-CN" baseline="0" dirty="0"/>
              <a:t>Azure</a:t>
            </a:r>
            <a:r>
              <a:rPr lang="zh-CN" altLang="en-US" baseline="0" dirty="0"/>
              <a:t>虚拟机是运行</a:t>
            </a:r>
            <a:r>
              <a:rPr lang="en-US" altLang="zh-CN" baseline="0" dirty="0"/>
              <a:t>Linux</a:t>
            </a:r>
            <a:r>
              <a:rPr lang="zh-CN" altLang="en-US" baseline="0" dirty="0"/>
              <a:t>的。我们还可以在</a:t>
            </a:r>
            <a:r>
              <a:rPr lang="en-US" altLang="zh-CN" baseline="0" dirty="0"/>
              <a:t>Azure</a:t>
            </a:r>
            <a:r>
              <a:rPr lang="zh-CN" altLang="en-US" baseline="0" dirty="0"/>
              <a:t>的容器服务中使用开源工具如</a:t>
            </a:r>
            <a:r>
              <a:rPr lang="en-US" altLang="zh-CN" baseline="0" dirty="0"/>
              <a:t>Kubernetes(K8S)</a:t>
            </a:r>
            <a:r>
              <a:rPr lang="zh-CN" altLang="en-US" baseline="0" dirty="0"/>
              <a:t>，</a:t>
            </a:r>
            <a:r>
              <a:rPr lang="en-US" altLang="zh-CN" baseline="0" dirty="0"/>
              <a:t>Docker</a:t>
            </a:r>
            <a:r>
              <a:rPr lang="zh-CN" altLang="en-US" baseline="0" dirty="0"/>
              <a:t>。</a:t>
            </a:r>
            <a:r>
              <a:rPr lang="en-US" altLang="zh-CN" baseline="0" dirty="0"/>
              <a:t>Azure</a:t>
            </a:r>
            <a:r>
              <a:rPr lang="zh-CN" altLang="en-US" baseline="0" dirty="0"/>
              <a:t>还支持基于</a:t>
            </a:r>
            <a:r>
              <a:rPr lang="en-US" altLang="zh-CN" baseline="0" dirty="0"/>
              <a:t>DevOps</a:t>
            </a:r>
            <a:r>
              <a:rPr lang="zh-CN" altLang="en-US" baseline="0" dirty="0"/>
              <a:t>的</a:t>
            </a:r>
            <a:r>
              <a:rPr lang="en-US" altLang="zh-CN" baseline="0" dirty="0"/>
              <a:t>GitHub</a:t>
            </a:r>
            <a:r>
              <a:rPr lang="zh-CN" altLang="en-US" baseline="0" dirty="0"/>
              <a:t>平台。</a:t>
            </a:r>
            <a:endParaRPr lang="en-US" baseline="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dirty="0"/>
              <a:t>95%</a:t>
            </a:r>
            <a:r>
              <a:rPr lang="zh-CN" altLang="en-US" dirty="0"/>
              <a:t>的世界</a:t>
            </a:r>
            <a:r>
              <a:rPr lang="en-US" altLang="zh-CN" dirty="0"/>
              <a:t>500</a:t>
            </a:r>
            <a:r>
              <a:rPr lang="zh-CN" altLang="en-US" dirty="0"/>
              <a:t>强企业使用</a:t>
            </a:r>
            <a:r>
              <a:rPr lang="en-US" altLang="zh-CN" dirty="0"/>
              <a:t>Azure</a:t>
            </a:r>
            <a:r>
              <a:rPr lang="zh-CN" altLang="en-US" dirty="0"/>
              <a:t>。</a:t>
            </a: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altLang="zh-CN" dirty="0"/>
              <a:t>zure</a:t>
            </a:r>
            <a:r>
              <a:rPr lang="zh-CN" altLang="en-US" dirty="0"/>
              <a:t>在全世界</a:t>
            </a:r>
            <a:r>
              <a:rPr lang="en-US" altLang="zh-CN" dirty="0"/>
              <a:t>53</a:t>
            </a:r>
            <a:r>
              <a:rPr lang="zh-CN" altLang="en-US" dirty="0"/>
              <a:t>个地区可用，这比</a:t>
            </a:r>
            <a:r>
              <a:rPr lang="en-US" altLang="zh-CN" dirty="0"/>
              <a:t>Google</a:t>
            </a:r>
            <a:r>
              <a:rPr lang="zh-CN" altLang="en-US" dirty="0"/>
              <a:t>云平台和</a:t>
            </a:r>
            <a:r>
              <a:rPr lang="en-US" altLang="zh-CN" dirty="0"/>
              <a:t>AWS</a:t>
            </a:r>
            <a:r>
              <a:rPr lang="zh-CN" altLang="en-US" dirty="0"/>
              <a:t>加起来还多。</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a:t>
            </a:r>
            <a:r>
              <a:rPr lang="en-US" altLang="zh-CN" baseline="0" dirty="0"/>
              <a:t>zure</a:t>
            </a:r>
            <a:r>
              <a:rPr lang="zh-CN" altLang="en-US" baseline="0" dirty="0"/>
              <a:t>拥有的安全认证比任何其他的云供应商都要多。</a:t>
            </a:r>
            <a:endParaRPr lang="en-US" baseline="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50464">
              <a:spcAft>
                <a:spcPts val="346"/>
              </a:spcAft>
              <a:buAutoNum type="arabicPeriod"/>
              <a:defRPr/>
            </a:pPr>
            <a:r>
              <a:rPr lang="zh-CN" altLang="en-US" baseline="0" dirty="0"/>
              <a:t>领英</a:t>
            </a:r>
            <a:r>
              <a:rPr lang="en-US" altLang="zh-CN" baseline="0" dirty="0"/>
              <a:t>2018</a:t>
            </a:r>
            <a:r>
              <a:rPr lang="zh-CN" altLang="en-US" baseline="0" dirty="0"/>
              <a:t>年的的数据统计的最有前景的工作</a:t>
            </a:r>
            <a:endParaRPr lang="en-US" altLang="zh-CN" baseline="0" dirty="0"/>
          </a:p>
          <a:p>
            <a:pPr marL="228600" indent="-228600" defTabSz="950464">
              <a:spcAft>
                <a:spcPts val="346"/>
              </a:spcAft>
              <a:buAutoNum type="arabicPeriod"/>
              <a:defRPr/>
            </a:pPr>
            <a:r>
              <a:rPr lang="en-US" baseline="0" dirty="0"/>
              <a:t>G</a:t>
            </a:r>
            <a:r>
              <a:rPr lang="en-US" altLang="zh-CN" baseline="0" dirty="0"/>
              <a:t>lassdoor</a:t>
            </a:r>
            <a:r>
              <a:rPr lang="zh-CN" altLang="en-US" baseline="0" dirty="0"/>
              <a:t>的数据科学家的薪水</a:t>
            </a:r>
            <a:endParaRPr lang="en-US" altLang="zh-CN" baseline="0" dirty="0"/>
          </a:p>
          <a:p>
            <a:pPr marL="228600" indent="-228600" defTabSz="950464">
              <a:spcAft>
                <a:spcPts val="346"/>
              </a:spcAft>
              <a:buAutoNum type="arabicPeriod"/>
              <a:defRPr/>
            </a:pPr>
            <a:r>
              <a:rPr lang="en-US" altLang="zh-CN" baseline="0" dirty="0" err="1"/>
              <a:t>Paysa</a:t>
            </a:r>
            <a:r>
              <a:rPr lang="zh-CN" altLang="en-US" baseline="0" dirty="0"/>
              <a:t>的</a:t>
            </a:r>
            <a:r>
              <a:rPr lang="en-US" altLang="zh-CN" baseline="0" dirty="0"/>
              <a:t>AI</a:t>
            </a:r>
            <a:r>
              <a:rPr lang="zh-CN" altLang="en-US" baseline="0" dirty="0"/>
              <a:t>工程师的薪水</a:t>
            </a:r>
            <a:endParaRPr lang="en-US" altLang="zh-CN"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1676869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184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18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0529247"/>
      </p:ext>
    </p:extLst>
  </p:cSld>
  <p:clrMapOvr>
    <a:masterClrMapping/>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8493016"/>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28344375"/>
      </p:ext>
    </p:extLst>
  </p:cSld>
  <p:clrMapOvr>
    <a:masterClrMapping/>
  </p:clrMapOvr>
  <p:transition>
    <p:fade/>
  </p:transition>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50523995"/>
      </p:ext>
    </p:extLst>
  </p:cSld>
  <p:clrMapOvr>
    <a:masterClrMapping/>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33796215"/>
      </p:ext>
    </p:extLst>
  </p:cSld>
  <p:clrMapOvr>
    <a:masterClrMapping/>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20045039"/>
      </p:ext>
    </p:extLst>
  </p:cSld>
  <p:clrMapOvr>
    <a:masterClrMapping/>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9337548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418065119"/>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37589298"/>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0801195"/>
      </p:ext>
    </p:extLst>
  </p:cSld>
  <p:clrMapOvr>
    <a:masterClrMapping/>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3687672596"/>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63916001"/>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903436050"/>
      </p:ext>
    </p:extLst>
  </p:cSld>
  <p:clrMapOvr>
    <a:masterClrMapping/>
  </p:clrMapOvr>
  <p:transition>
    <p:fade/>
  </p:transition>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3376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73790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482395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70136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791661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5745594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80">
                <a:solidFill>
                  <a:srgbClr val="0072C6"/>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169375253"/>
      </p:ext>
    </p:extLst>
  </p:cSld>
  <p:clrMapOvr>
    <a:masterClrMapping/>
  </p:clrMapOvr>
  <p:transition>
    <p:fade/>
  </p:transition>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102590828"/>
      </p:ext>
    </p:extLst>
  </p:cSld>
  <p:clrMapOvr>
    <a:masterClrMapping/>
  </p:clrMapOvr>
  <p:transition>
    <p:fade/>
  </p:transition>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681446500"/>
      </p:ext>
    </p:extLst>
  </p:cSld>
  <p:clrMapOvr>
    <a:masterClrMapping/>
  </p:clrMapOvr>
  <p:transition>
    <p:fade/>
  </p:transition>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546001"/>
      </p:ext>
    </p:extLst>
  </p:cSld>
  <p:clrMapOvr>
    <a:masterClrMapping/>
  </p:clrMapOvr>
  <p:transition>
    <p:fade/>
  </p:transition>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35366514"/>
      </p:ext>
    </p:extLst>
  </p:cSld>
  <p:clrMapOvr>
    <a:masterClrMapping/>
  </p:clrMapOvr>
  <p:transition>
    <p:fade/>
  </p:transition>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17953820"/>
      </p:ext>
    </p:extLst>
  </p:cSld>
  <p:clrMapOvr>
    <a:masterClrMapping/>
  </p:clrMapOvr>
  <p:transition>
    <p:fade/>
  </p:transition>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612470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184565266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14292122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defRPr/>
            </a:pPr>
            <a:endParaRPr lang="en-US" sz="187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367625395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defTabSz="951117">
              <a:defRPr/>
            </a:pPr>
            <a:endParaRPr lang="en-US" sz="1664" kern="0">
              <a:solidFill>
                <a:srgbClr val="292929"/>
              </a:solidFill>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187425196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117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984840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12605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331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1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image" Target="../media/image18.jpeg"/><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20.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image" Target="../media/image25.emf"/><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2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1.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5" Type="http://schemas.openxmlformats.org/officeDocument/2006/relationships/image" Target="../media/image32.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image" Target="../media/image35.png"/><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theme" Target="../theme/theme2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image" Target="../media/image36.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9.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121"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 id="214748608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6"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5" r:id="rId30"/>
    <p:sldLayoutId id="2147486026" r:id="rId31"/>
    <p:sldLayoutId id="2147486027" r:id="rId32"/>
    <p:sldLayoutId id="2147486028" r:id="rId33"/>
    <p:sldLayoutId id="2147486030" r:id="rId34"/>
    <p:sldLayoutId id="2147486031" r:id="rId35"/>
    <p:sldLayoutId id="2147486032" r:id="rId36"/>
    <p:sldLayoutId id="2147486033" r:id="rId37"/>
    <p:sldLayoutId id="2147486034" r:id="rId38"/>
    <p:sldLayoutId id="2147486035" r:id="rId39"/>
    <p:sldLayoutId id="2147486036" r:id="rId40"/>
    <p:sldLayoutId id="2147486037" r:id="rId41"/>
    <p:sldLayoutId id="2147486038" r:id="rId42"/>
    <p:sldLayoutId id="2147486039" r:id="rId43"/>
    <p:sldLayoutId id="2147486042" r:id="rId44"/>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99777468"/>
      </p:ext>
    </p:extLst>
  </p:cSld>
  <p:clrMap bg1="lt1" tx1="dk1" bg2="lt2" tx2="dk2" accent1="accent1" accent2="accent2" accent3="accent3" accent4="accent4" accent5="accent5" accent6="accent6" hlink="hlink" folHlink="folHlink"/>
  <p:sldLayoutIdLst>
    <p:sldLayoutId id="2147486081" r:id="rId1"/>
    <p:sldLayoutId id="2147486082" r:id="rId2"/>
    <p:sldLayoutId id="214748608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438880996"/>
      </p:ext>
    </p:extLst>
  </p:cSld>
  <p:clrMap bg1="lt1" tx1="dk1" bg2="lt2" tx2="dk2" accent1="accent1" accent2="accent2" accent3="accent3" accent4="accent4" accent5="accent5" accent6="accent6" hlink="hlink" folHlink="folHlink"/>
  <p:sldLayoutIdLst>
    <p:sldLayoutId id="2147486087" r:id="rId1"/>
    <p:sldLayoutId id="2147486088" r:id="rId2"/>
    <p:sldLayoutId id="2147486089" r:id="rId3"/>
    <p:sldLayoutId id="2147486090" r:id="rId4"/>
    <p:sldLayoutId id="2147486091" r:id="rId5"/>
    <p:sldLayoutId id="2147486092" r:id="rId6"/>
    <p:sldLayoutId id="2147486093" r:id="rId7"/>
    <p:sldLayoutId id="2147486094" r:id="rId8"/>
    <p:sldLayoutId id="2147486095" r:id="rId9"/>
    <p:sldLayoutId id="2147486096" r:id="rId10"/>
    <p:sldLayoutId id="2147486097" r:id="rId11"/>
    <p:sldLayoutId id="2147486098" r:id="rId12"/>
    <p:sldLayoutId id="2147486099" r:id="rId13"/>
    <p:sldLayoutId id="2147486100" r:id="rId14"/>
    <p:sldLayoutId id="2147486101" r:id="rId15"/>
    <p:sldLayoutId id="2147486102" r:id="rId16"/>
    <p:sldLayoutId id="2147486103" r:id="rId17"/>
    <p:sldLayoutId id="2147486104" r:id="rId18"/>
    <p:sldLayoutId id="2147486105" r:id="rId19"/>
    <p:sldLayoutId id="2147486106" r:id="rId20"/>
    <p:sldLayoutId id="2147486107" r:id="rId21"/>
    <p:sldLayoutId id="2147486108" r:id="rId22"/>
    <p:sldLayoutId id="2147486109" r:id="rId23"/>
    <p:sldLayoutId id="2147486110" r:id="rId24"/>
    <p:sldLayoutId id="2147486111" r:id="rId25"/>
    <p:sldLayoutId id="2147486112" r:id="rId26"/>
    <p:sldLayoutId id="2147486113" r:id="rId27"/>
    <p:sldLayoutId id="2147486114" r:id="rId28"/>
    <p:sldLayoutId id="2147486115" r:id="rId29"/>
    <p:sldLayoutId id="2147486116" r:id="rId30"/>
    <p:sldLayoutId id="2147486117" r:id="rId31"/>
    <p:sldLayoutId id="2147486118" r:id="rId32"/>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1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image" Target="../media/image134.png"/><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137.png"/><Relationship Id="rId5" Type="http://schemas.openxmlformats.org/officeDocument/2006/relationships/image" Target="../media/image126.png"/><Relationship Id="rId4" Type="http://schemas.openxmlformats.org/officeDocument/2006/relationships/image" Target="../media/image1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1.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40.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45.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4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2.xml"/><Relationship Id="rId1" Type="http://schemas.openxmlformats.org/officeDocument/2006/relationships/tags" Target="../tags/tag10.xml"/><Relationship Id="rId4" Type="http://schemas.openxmlformats.org/officeDocument/2006/relationships/image" Target="../media/image150.jpeg"/></Relationships>
</file>

<file path=ppt/slides/_rels/slide2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0.xml"/><Relationship Id="rId1" Type="http://schemas.openxmlformats.org/officeDocument/2006/relationships/tags" Target="../tags/tag11.xml"/><Relationship Id="rId4"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5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159.png"/><Relationship Id="rId5" Type="http://schemas.openxmlformats.org/officeDocument/2006/relationships/image" Target="../media/image158.jpe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69.png"/></Relationships>
</file>

<file path=ppt/slides/_rels/slide3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6.xml"/><Relationship Id="rId1" Type="http://schemas.openxmlformats.org/officeDocument/2006/relationships/slideLayout" Target="../slideLayouts/slideLayout11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151.xml"/><Relationship Id="rId5" Type="http://schemas.openxmlformats.org/officeDocument/2006/relationships/image" Target="../media/image47.emf"/><Relationship Id="rId4" Type="http://schemas.openxmlformats.org/officeDocument/2006/relationships/image" Target="../media/image4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gif"/><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svg"/><Relationship Id="rId2" Type="http://schemas.openxmlformats.org/officeDocument/2006/relationships/notesSlide" Target="../notesSlides/notesSlide6.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3" Type="http://schemas.openxmlformats.org/officeDocument/2006/relationships/image" Target="../media/image79.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7" Type="http://schemas.openxmlformats.org/officeDocument/2006/relationships/image" Target="../media/image83.png"/><Relationship Id="rId12" Type="http://schemas.openxmlformats.org/officeDocument/2006/relationships/hyperlink" Target="http://www.asd.gov.au/infosec/irap/index.htm" TargetMode="External"/><Relationship Id="rId17" Type="http://schemas.openxmlformats.org/officeDocument/2006/relationships/image" Target="../media/image91.jpeg"/><Relationship Id="rId25" Type="http://schemas.openxmlformats.org/officeDocument/2006/relationships/image" Target="../media/image99.jpeg"/><Relationship Id="rId33" Type="http://schemas.openxmlformats.org/officeDocument/2006/relationships/image" Target="../media/image107.jpeg"/><Relationship Id="rId38" Type="http://schemas.openxmlformats.org/officeDocument/2006/relationships/image" Target="../media/image112.png"/><Relationship Id="rId46" Type="http://schemas.openxmlformats.org/officeDocument/2006/relationships/image" Target="../media/image120.png"/><Relationship Id="rId2" Type="http://schemas.openxmlformats.org/officeDocument/2006/relationships/notesSlide" Target="../notesSlides/notesSlide8.xml"/><Relationship Id="rId16" Type="http://schemas.openxmlformats.org/officeDocument/2006/relationships/image" Target="../media/image90.jpeg"/><Relationship Id="rId20" Type="http://schemas.openxmlformats.org/officeDocument/2006/relationships/image" Target="../media/image94.png"/><Relationship Id="rId29" Type="http://schemas.openxmlformats.org/officeDocument/2006/relationships/image" Target="../media/image103.png"/><Relationship Id="rId41" Type="http://schemas.openxmlformats.org/officeDocument/2006/relationships/image" Target="../media/image115.jpeg"/><Relationship Id="rId1" Type="http://schemas.openxmlformats.org/officeDocument/2006/relationships/slideLayout" Target="../slideLayouts/slideLayout116.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jpeg"/><Relationship Id="rId5" Type="http://schemas.openxmlformats.org/officeDocument/2006/relationships/image" Target="../media/image81.jpeg"/><Relationship Id="rId15" Type="http://schemas.openxmlformats.org/officeDocument/2006/relationships/image" Target="../media/image89.jpeg"/><Relationship Id="rId23" Type="http://schemas.openxmlformats.org/officeDocument/2006/relationships/image" Target="../media/image97.jpeg"/><Relationship Id="rId28" Type="http://schemas.openxmlformats.org/officeDocument/2006/relationships/image" Target="../media/image102.jpeg"/><Relationship Id="rId36" Type="http://schemas.openxmlformats.org/officeDocument/2006/relationships/image" Target="../media/image110.jpe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gif"/><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hyperlink" Target="https://www.fisc.or.jp/" TargetMode="Externa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jpeg"/><Relationship Id="rId43" Type="http://schemas.openxmlformats.org/officeDocument/2006/relationships/image" Target="../media/image117.png"/><Relationship Id="rId48" Type="http://schemas.openxmlformats.org/officeDocument/2006/relationships/image" Target="../media/image122.jpeg"/></Relationships>
</file>

<file path=ppt/slides/_rels/slide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9.xml"/><Relationship Id="rId1" Type="http://schemas.openxmlformats.org/officeDocument/2006/relationships/slideLayout" Target="../slideLayouts/slideLayout114.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Camp</a:t>
            </a:r>
            <a:br>
              <a:rPr lang="en-US" sz="6600" dirty="0">
                <a:solidFill>
                  <a:schemeClr val="tx1"/>
                </a:solidFill>
              </a:rPr>
            </a:br>
            <a:br>
              <a:rPr lang="en-US" sz="6600" dirty="0">
                <a:solidFill>
                  <a:schemeClr val="tx1"/>
                </a:solidFill>
              </a:rPr>
            </a:br>
            <a:r>
              <a:rPr lang="zh-CN" altLang="en-US" sz="4000" dirty="0">
                <a:solidFill>
                  <a:schemeClr val="tx1"/>
                </a:solidFill>
              </a:rPr>
              <a:t>沈阳</a:t>
            </a:r>
            <a:br>
              <a:rPr lang="en-US" sz="4000" dirty="0">
                <a:solidFill>
                  <a:schemeClr val="tx1"/>
                </a:solidFill>
              </a:rPr>
            </a:br>
            <a:r>
              <a:rPr lang="en-US" altLang="zh-CN" sz="4000" dirty="0">
                <a:solidFill>
                  <a:schemeClr val="tx1"/>
                </a:solidFill>
              </a:rPr>
              <a:t>2019.4.27</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lvl="0" defTabSz="914400">
              <a:lnSpc>
                <a:spcPct val="90000"/>
              </a:lnSpc>
              <a:spcAft>
                <a:spcPts val="1200"/>
              </a:spcAft>
              <a:defRPr/>
            </a:pPr>
            <a:r>
              <a:rPr lang="zh-CN" altLang="en-US" sz="2400" strike="sngStrike" kern="0" dirty="0">
                <a:solidFill>
                  <a:schemeClr val="accent6">
                    <a:lumMod val="25000"/>
                  </a:schemeClr>
                </a:solidFill>
              </a:rPr>
              <a:t>云计算和</a:t>
            </a:r>
            <a:r>
              <a:rPr lang="en-US" sz="2400" strike="sngStrike" kern="0" dirty="0">
                <a:solidFill>
                  <a:schemeClr val="accent6">
                    <a:lumMod val="25000"/>
                  </a:schemeClr>
                </a:solidFill>
              </a:rPr>
              <a:t>Microsoft Azure</a:t>
            </a:r>
            <a:r>
              <a:rPr lang="zh-CN" altLang="en-US" sz="2400" strike="sngStrike" kern="0" dirty="0">
                <a:solidFill>
                  <a:schemeClr val="accent6">
                    <a:lumMod val="25000"/>
                  </a:schemeClr>
                </a:solidFill>
              </a:rPr>
              <a:t>的介绍</a:t>
            </a:r>
          </a:p>
          <a:p>
            <a:pPr lvl="0" defTabSz="914400">
              <a:lnSpc>
                <a:spcPct val="90000"/>
              </a:lnSpc>
              <a:spcAft>
                <a:spcPts val="1200"/>
              </a:spcAft>
              <a:defRPr/>
            </a:pPr>
            <a:r>
              <a:rPr lang="zh-CN" altLang="en-US" sz="2400" kern="0" dirty="0">
                <a:solidFill>
                  <a:srgbClr val="0078D7"/>
                </a:solidFill>
              </a:rPr>
              <a:t>向</a:t>
            </a:r>
            <a:r>
              <a:rPr lang="en-US" altLang="zh-CN" sz="2400" kern="0" dirty="0">
                <a:solidFill>
                  <a:srgbClr val="0078D7"/>
                </a:solidFill>
              </a:rPr>
              <a:t>Azure</a:t>
            </a:r>
            <a:r>
              <a:rPr lang="zh-CN" altLang="en-US" sz="2400" kern="0" dirty="0">
                <a:solidFill>
                  <a:srgbClr val="0078D7"/>
                </a:solidFill>
              </a:rPr>
              <a:t>应用服务</a:t>
            </a:r>
            <a:r>
              <a:rPr lang="en-US" altLang="zh-CN" sz="2400" kern="0" dirty="0">
                <a:solidFill>
                  <a:srgbClr val="0078D7"/>
                </a:solidFill>
              </a:rPr>
              <a:t>(Azure App Services)</a:t>
            </a:r>
            <a:r>
              <a:rPr lang="zh-CN" altLang="en-US" sz="2400" kern="0" dirty="0">
                <a:solidFill>
                  <a:srgbClr val="0078D7"/>
                </a:solidFill>
              </a:rPr>
              <a:t>部署应用</a:t>
            </a:r>
          </a:p>
          <a:p>
            <a:pPr lvl="0" defTabSz="914400">
              <a:lnSpc>
                <a:spcPct val="90000"/>
              </a:lnSpc>
              <a:spcAft>
                <a:spcPts val="1200"/>
              </a:spcAft>
              <a:defRPr/>
            </a:pPr>
            <a:r>
              <a:rPr lang="zh-CN" altLang="en-US" sz="2400" kern="0" dirty="0">
                <a:solidFill>
                  <a:srgbClr val="505050"/>
                </a:solidFill>
              </a:rPr>
              <a:t>人工智能</a:t>
            </a:r>
            <a:r>
              <a:rPr lang="en-US" altLang="zh-CN" sz="2400" kern="0" dirty="0">
                <a:solidFill>
                  <a:srgbClr val="505050"/>
                </a:solidFill>
              </a:rPr>
              <a:t>&amp;</a:t>
            </a:r>
            <a:r>
              <a:rPr lang="zh-CN" altLang="en-US" sz="2400" kern="0" dirty="0">
                <a:solidFill>
                  <a:srgbClr val="505050"/>
                </a:solidFill>
              </a:rPr>
              <a:t>机器学习实验</a:t>
            </a:r>
            <a:endParaRPr lang="en-US" altLang="zh-CN" sz="2400" kern="0" dirty="0">
              <a:solidFill>
                <a:srgbClr val="505050"/>
              </a:solidFill>
            </a:endParaRPr>
          </a:p>
          <a:p>
            <a:pPr marR="0" lvl="0" defTabSz="914400" eaLnBrk="1" fontAlgn="auto" latinLnBrk="0" hangingPunct="1">
              <a:lnSpc>
                <a:spcPct val="90000"/>
              </a:lnSpc>
              <a:spcBef>
                <a:spcPts val="0"/>
              </a:spcBef>
              <a:spcAft>
                <a:spcPts val="1200"/>
              </a:spcAft>
              <a:buClrTx/>
              <a:buSzTx/>
              <a:tabLst/>
              <a:defRPr/>
            </a:pPr>
            <a:endParaRPr kumimoji="0" lang="en-US" sz="24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9" name="TextBox 8">
            <a:extLst>
              <a:ext uri="{FF2B5EF4-FFF2-40B4-BE49-F238E27FC236}">
                <a16:creationId xmlns:a16="http://schemas.microsoft.com/office/drawing/2014/main" id="{0F0422F9-7D15-4690-A7F5-B8000C9BEBD5}"/>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4204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a:t>
            </a:r>
            <a:r>
              <a:rPr lang="en-US" altLang="zh-CN" dirty="0"/>
              <a:t>e</a:t>
            </a:r>
            <a:r>
              <a:rPr lang="zh-CN" altLang="en-US" dirty="0"/>
              <a:t>应用服务</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1724345"/>
            <a:ext cx="1165754" cy="1165754"/>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1907" y="4084693"/>
            <a:ext cx="1165754" cy="1165754"/>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4133609"/>
            <a:ext cx="1165754" cy="1165754"/>
          </a:xfrm>
          <a:prstGeom prst="rect">
            <a:avLst/>
          </a:prstGeom>
        </p:spPr>
      </p:pic>
      <p:sp>
        <p:nvSpPr>
          <p:cNvPr id="9" name="TextBox 8"/>
          <p:cNvSpPr txBox="1"/>
          <p:nvPr/>
        </p:nvSpPr>
        <p:spPr>
          <a:xfrm>
            <a:off x="6620184" y="3079322"/>
            <a:ext cx="2370367" cy="814325"/>
          </a:xfrm>
          <a:prstGeom prst="rect">
            <a:avLst/>
          </a:prstGeom>
          <a:noFill/>
        </p:spPr>
        <p:txBody>
          <a:bodyPr wrap="square" rtlCol="0">
            <a:spAutoFit/>
          </a:bodyPr>
          <a:lstStyle/>
          <a:p>
            <a:pPr algn="ctr"/>
            <a:r>
              <a:rPr lang="en-US" sz="1836" dirty="0"/>
              <a:t>W</a:t>
            </a:r>
            <a:r>
              <a:rPr lang="en-US" altLang="zh-CN" sz="1836" dirty="0"/>
              <a:t>eb</a:t>
            </a:r>
            <a:r>
              <a:rPr lang="zh-CN" altLang="en-US" sz="1836" dirty="0"/>
              <a:t>应用</a:t>
            </a:r>
            <a:endParaRPr lang="en-US" sz="1836" dirty="0"/>
          </a:p>
          <a:p>
            <a:pPr algn="ctr"/>
            <a:r>
              <a:rPr lang="zh-CN" altLang="en-US" sz="1428" dirty="0"/>
              <a:t>编译、部署、快速伸缩，支持</a:t>
            </a:r>
            <a:r>
              <a:rPr lang="en-US" altLang="zh-CN" sz="1428" dirty="0"/>
              <a:t>Windows</a:t>
            </a:r>
            <a:r>
              <a:rPr lang="zh-CN" altLang="en-US" sz="1428" dirty="0"/>
              <a:t>或</a:t>
            </a:r>
            <a:r>
              <a:rPr lang="en-US" altLang="zh-CN" sz="1428" dirty="0"/>
              <a:t>Linux</a:t>
            </a:r>
            <a:r>
              <a:rPr lang="zh-CN" altLang="en-US" sz="1428" dirty="0"/>
              <a:t>。</a:t>
            </a:r>
            <a:endParaRPr lang="en-US" sz="1428" dirty="0"/>
          </a:p>
        </p:txBody>
      </p:sp>
      <p:sp>
        <p:nvSpPr>
          <p:cNvPr id="10" name="TextBox 9"/>
          <p:cNvSpPr txBox="1"/>
          <p:nvPr/>
        </p:nvSpPr>
        <p:spPr>
          <a:xfrm>
            <a:off x="8977189" y="3079322"/>
            <a:ext cx="2279287" cy="594586"/>
          </a:xfrm>
          <a:prstGeom prst="rect">
            <a:avLst/>
          </a:prstGeom>
          <a:noFill/>
        </p:spPr>
        <p:txBody>
          <a:bodyPr wrap="square" rtlCol="0">
            <a:spAutoFit/>
          </a:bodyPr>
          <a:lstStyle/>
          <a:p>
            <a:pPr algn="ctr"/>
            <a:r>
              <a:rPr lang="zh-CN" altLang="en-US" sz="1836" dirty="0"/>
              <a:t>移动应用</a:t>
            </a:r>
            <a:endParaRPr lang="en-US" sz="1836" dirty="0"/>
          </a:p>
          <a:p>
            <a:pPr algn="ctr"/>
            <a:r>
              <a:rPr lang="zh-CN" altLang="en-US" sz="1428" dirty="0"/>
              <a:t>构建</a:t>
            </a:r>
            <a:r>
              <a:rPr lang="en-US" altLang="zh-CN" sz="1428" dirty="0"/>
              <a:t>IOS</a:t>
            </a:r>
            <a:r>
              <a:rPr lang="zh-CN" altLang="en-US" sz="1428" dirty="0"/>
              <a:t>、</a:t>
            </a:r>
            <a:r>
              <a:rPr lang="en-US" altLang="zh-CN" sz="1428" dirty="0"/>
              <a:t>Android</a:t>
            </a:r>
            <a:r>
              <a:rPr lang="zh-CN" altLang="en-US" sz="1428" dirty="0"/>
              <a:t>应用。</a:t>
            </a:r>
            <a:endParaRPr lang="en-US" sz="1428" dirty="0"/>
          </a:p>
        </p:txBody>
      </p:sp>
      <p:sp>
        <p:nvSpPr>
          <p:cNvPr id="11" name="TextBox 10"/>
          <p:cNvSpPr txBox="1"/>
          <p:nvPr/>
        </p:nvSpPr>
        <p:spPr>
          <a:xfrm>
            <a:off x="6620184" y="5439669"/>
            <a:ext cx="2370367" cy="594586"/>
          </a:xfrm>
          <a:prstGeom prst="rect">
            <a:avLst/>
          </a:prstGeom>
          <a:noFill/>
        </p:spPr>
        <p:txBody>
          <a:bodyPr wrap="square" rtlCol="0">
            <a:spAutoFit/>
          </a:bodyPr>
          <a:lstStyle/>
          <a:p>
            <a:pPr algn="ctr"/>
            <a:r>
              <a:rPr lang="zh-CN" altLang="en-US" sz="1836" dirty="0"/>
              <a:t>容器</a:t>
            </a:r>
            <a:r>
              <a:rPr lang="en-US" altLang="zh-CN" sz="1836" dirty="0"/>
              <a:t>Web</a:t>
            </a:r>
            <a:r>
              <a:rPr lang="zh-CN" altLang="en-US" sz="1836" dirty="0"/>
              <a:t>应用</a:t>
            </a:r>
            <a:endParaRPr lang="en-US" sz="1836" dirty="0"/>
          </a:p>
          <a:p>
            <a:pPr algn="ctr"/>
            <a:r>
              <a:rPr lang="zh-CN" altLang="en-US" sz="1428" dirty="0"/>
              <a:t>部署容器化的应用程序版本</a:t>
            </a:r>
            <a:endParaRPr lang="en-US" sz="1428" dirty="0"/>
          </a:p>
        </p:txBody>
      </p:sp>
      <p:sp>
        <p:nvSpPr>
          <p:cNvPr id="12" name="TextBox 11"/>
          <p:cNvSpPr txBox="1"/>
          <p:nvPr/>
        </p:nvSpPr>
        <p:spPr>
          <a:xfrm>
            <a:off x="8990551" y="5439670"/>
            <a:ext cx="2370367" cy="594586"/>
          </a:xfrm>
          <a:prstGeom prst="rect">
            <a:avLst/>
          </a:prstGeom>
          <a:noFill/>
        </p:spPr>
        <p:txBody>
          <a:bodyPr wrap="square" rtlCol="0">
            <a:spAutoFit/>
          </a:bodyPr>
          <a:lstStyle/>
          <a:p>
            <a:pPr algn="ctr"/>
            <a:r>
              <a:rPr lang="en-US" sz="1836" dirty="0"/>
              <a:t>API</a:t>
            </a:r>
            <a:r>
              <a:rPr lang="zh-CN" altLang="en-US" sz="1836" dirty="0"/>
              <a:t>应用</a:t>
            </a:r>
            <a:endParaRPr lang="en-US" sz="1836" dirty="0"/>
          </a:p>
          <a:p>
            <a:pPr algn="ctr"/>
            <a:r>
              <a:rPr lang="zh-CN" altLang="en-US" sz="1428" dirty="0"/>
              <a:t>在云中构建和使用</a:t>
            </a:r>
            <a:r>
              <a:rPr lang="en-US" altLang="zh-CN" sz="1428" dirty="0"/>
              <a:t>API</a:t>
            </a:r>
            <a:endParaRPr lang="en-US" sz="1428" dirty="0"/>
          </a:p>
        </p:txBody>
      </p:sp>
      <p:cxnSp>
        <p:nvCxnSpPr>
          <p:cNvPr id="13" name="Straight Connector 12"/>
          <p:cNvCxnSpPr/>
          <p:nvPr/>
        </p:nvCxnSpPr>
        <p:spPr>
          <a:xfrm>
            <a:off x="8977189" y="2501553"/>
            <a:ext cx="0" cy="279781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71851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就是如此简单</a:t>
            </a:r>
            <a:endParaRPr lang="en-US" dirty="0"/>
          </a:p>
        </p:txBody>
      </p:sp>
      <p:pic>
        <p:nvPicPr>
          <p:cNvPr id="1026" name="Picture 2" descr="Sample app running in Azure">
            <a:extLst>
              <a:ext uri="{FF2B5EF4-FFF2-40B4-BE49-F238E27FC236}">
                <a16:creationId xmlns:a16="http://schemas.microsoft.com/office/drawing/2014/main" id="{086D7C21-2E41-4FE6-A9C5-DA85872A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820862"/>
            <a:ext cx="7139789" cy="21910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ple app running in Azure">
            <a:extLst>
              <a:ext uri="{FF2B5EF4-FFF2-40B4-BE49-F238E27FC236}">
                <a16:creationId xmlns:a16="http://schemas.microsoft.com/office/drawing/2014/main" id="{7C598458-DA3E-473E-823C-210BE163D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4193857"/>
            <a:ext cx="7139789"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8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使用云构建和伸缩</a:t>
            </a:r>
            <a:endParaRPr lang="en-US" dirty="0"/>
          </a:p>
        </p:txBody>
      </p:sp>
      <p:grpSp>
        <p:nvGrpSpPr>
          <p:cNvPr id="5" name="Group 4"/>
          <p:cNvGrpSpPr/>
          <p:nvPr/>
        </p:nvGrpSpPr>
        <p:grpSpPr>
          <a:xfrm>
            <a:off x="6816059" y="5416333"/>
            <a:ext cx="4020331" cy="858904"/>
            <a:chOff x="342905" y="5150364"/>
            <a:chExt cx="3941859" cy="842140"/>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预期的爆发</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规律性使用峰值的情况，只为峰值去投资硬件在闲时是一种浪费。</a:t>
              </a:r>
              <a:endParaRPr lang="en-US" sz="1224" dirty="0">
                <a:solidFill>
                  <a:schemeClr val="tx1">
                    <a:alpha val="99000"/>
                  </a:schemeClr>
                </a:solidFill>
                <a:ea typeface="Kozuka Gothic Pro R" pitchFamily="34" charset="-128"/>
              </a:endParaRP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6"/>
            <a:ext cx="3898023" cy="828689"/>
            <a:chOff x="342905" y="3877806"/>
            <a:chExt cx="3821938" cy="812514"/>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未知的爆发</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未知的用量激增的情况，本地的快速应对存在很大的困难。</a:t>
              </a:r>
              <a:endParaRPr lang="en-US" sz="1224" dirty="0">
                <a:solidFill>
                  <a:schemeClr val="tx1">
                    <a:alpha val="99000"/>
                  </a:schemeClr>
                </a:solidFill>
                <a:ea typeface="Kozuka Gothic Pro R" pitchFamily="34" charset="-128"/>
              </a:endParaRP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3"/>
            <a:ext cx="3181143" cy="852937"/>
            <a:chOff x="342905" y="2485579"/>
            <a:chExt cx="3119051" cy="836289"/>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快速增长</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30" name="Rectangle 29"/>
            <p:cNvSpPr/>
            <p:nvPr/>
          </p:nvSpPr>
          <p:spPr>
            <a:xfrm>
              <a:off x="342905" y="2952452"/>
              <a:ext cx="3119051"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一个成功的服务会产生爆发式的增长，对于本地的</a:t>
              </a:r>
              <a:r>
                <a:rPr lang="en-US" altLang="zh-CN" sz="1224" dirty="0">
                  <a:solidFill>
                    <a:schemeClr val="tx1">
                      <a:alpha val="99000"/>
                    </a:schemeClr>
                  </a:solidFill>
                  <a:ea typeface="Kozuka Gothic Pro R" pitchFamily="34" charset="-128"/>
                </a:rPr>
                <a:t>IT</a:t>
              </a:r>
              <a:r>
                <a:rPr lang="zh-CN" altLang="en-US" sz="1224" dirty="0">
                  <a:solidFill>
                    <a:schemeClr val="tx1">
                      <a:alpha val="99000"/>
                    </a:schemeClr>
                  </a:solidFill>
                  <a:ea typeface="Kozuka Gothic Pro R" pitchFamily="34" charset="-128"/>
                </a:rPr>
                <a:t>来说，快速响应提供硬件是很大的挑战。</a:t>
              </a:r>
              <a:endParaRPr lang="en-US" sz="1224" dirty="0">
                <a:solidFill>
                  <a:schemeClr val="tx1">
                    <a:alpha val="99000"/>
                  </a:schemeClr>
                </a:solidFill>
                <a:ea typeface="Kozuka Gothic Pro R" pitchFamily="34" charset="-128"/>
              </a:endParaRP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631969"/>
            <a:chOff x="342904" y="1233639"/>
            <a:chExt cx="3613707" cy="619634"/>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开</a:t>
              </a:r>
              <a:r>
                <a:rPr lang="en-US" altLang="zh-CN" sz="2856" dirty="0">
                  <a:solidFill>
                    <a:schemeClr val="tx2">
                      <a:alpha val="99000"/>
                    </a:schemeClr>
                  </a:solidFill>
                  <a:latin typeface="Segoe UI" pitchFamily="34" charset="0"/>
                  <a:ea typeface="Segoe UI" pitchFamily="34" charset="0"/>
                  <a:cs typeface="Segoe UI" pitchFamily="34" charset="0"/>
                </a:rPr>
                <a:t>&amp;</a:t>
              </a:r>
              <a:r>
                <a:rPr lang="zh-CN" altLang="en-US" sz="2856" dirty="0">
                  <a:solidFill>
                    <a:schemeClr val="tx2">
                      <a:alpha val="99000"/>
                    </a:schemeClr>
                  </a:solidFill>
                  <a:latin typeface="Segoe UI" pitchFamily="34" charset="0"/>
                  <a:ea typeface="Segoe UI" pitchFamily="34" charset="0"/>
                  <a:cs typeface="Segoe UI" pitchFamily="34" charset="0"/>
                </a:rPr>
                <a:t>关</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184708"/>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开</a:t>
              </a:r>
              <a:r>
                <a:rPr lang="en-US" altLang="zh-CN" sz="1224" dirty="0">
                  <a:solidFill>
                    <a:schemeClr val="tx1">
                      <a:alpha val="99000"/>
                    </a:schemeClr>
                  </a:solidFill>
                  <a:ea typeface="Kozuka Gothic Pro R" pitchFamily="34" charset="-128"/>
                </a:rPr>
                <a:t>&amp;</a:t>
              </a:r>
              <a:r>
                <a:rPr lang="zh-CN" altLang="en-US" sz="1224" dirty="0">
                  <a:solidFill>
                    <a:schemeClr val="tx1">
                      <a:alpha val="99000"/>
                    </a:schemeClr>
                  </a:solidFill>
                  <a:ea typeface="Kozuka Gothic Pro R" pitchFamily="34" charset="-128"/>
                </a:rPr>
                <a:t>关类型的工作负载，如批处理任务。</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368950"/>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zh-CN" altLang="en-US" sz="1122" dirty="0">
                  <a:solidFill>
                    <a:schemeClr val="tx1">
                      <a:alpha val="99000"/>
                    </a:schemeClr>
                  </a:solidFill>
                </a:rPr>
                <a:t>闲置时期</a:t>
              </a:r>
              <a:endParaRPr lang="en-US" sz="1122" dirty="0">
                <a:solidFill>
                  <a:schemeClr val="tx1">
                    <a:alpha val="99000"/>
                  </a:schemeClr>
                </a:solidFill>
              </a:endParaRP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up”</a:t>
            </a:r>
            <a:r>
              <a:rPr lang="zh-CN" altLang="en-US" dirty="0"/>
              <a:t>和</a:t>
            </a:r>
            <a:r>
              <a:rPr lang="en-US" dirty="0"/>
              <a:t>“scale out”</a:t>
            </a:r>
            <a:r>
              <a:rPr lang="zh-CN" altLang="en-US" dirty="0"/>
              <a:t>是什么意思？</a:t>
            </a:r>
            <a:endParaRPr lang="en-US" dirty="0"/>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531812"/>
          </a:xfrm>
          <a:prstGeom prst="rect">
            <a:avLst/>
          </a:prstGeom>
        </p:spPr>
        <p:txBody>
          <a:bodyPr wrap="square">
            <a:spAutoFit/>
          </a:bodyPr>
          <a:lstStyle/>
          <a:p>
            <a:pPr algn="ctr"/>
            <a:r>
              <a:rPr lang="zh-CN" altLang="en-US" sz="2856" u="sng" dirty="0">
                <a:solidFill>
                  <a:schemeClr val="bg1"/>
                </a:solidFill>
              </a:rPr>
              <a:t>改变虚拟机的大小</a:t>
            </a:r>
            <a:endParaRPr lang="en-US" sz="3264" u="sng" dirty="0">
              <a:solidFill>
                <a:schemeClr val="bg1"/>
              </a:solidFill>
            </a:endParaRP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531812"/>
          </a:xfrm>
          <a:prstGeom prst="rect">
            <a:avLst/>
          </a:prstGeom>
        </p:spPr>
        <p:txBody>
          <a:bodyPr wrap="square">
            <a:spAutoFit/>
          </a:bodyPr>
          <a:lstStyle/>
          <a:p>
            <a:pPr algn="ctr"/>
            <a:r>
              <a:rPr lang="zh-CN" altLang="en-US" sz="2856" u="sng" dirty="0">
                <a:solidFill>
                  <a:schemeClr val="bg1"/>
                </a:solidFill>
              </a:rPr>
              <a:t>改变虚拟机的数量</a:t>
            </a:r>
            <a:endParaRPr lang="en-US" sz="3264" u="sng" dirty="0">
              <a:solidFill>
                <a:schemeClr val="bg1"/>
              </a:solidFill>
            </a:endParaRP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手动伸缩和自动伸缩</a:t>
            </a:r>
            <a:endParaRPr lang="en-US" dirty="0"/>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自动</a:t>
            </a:r>
            <a:r>
              <a:rPr lang="en-US" altLang="zh-CN" sz="2856" dirty="0"/>
              <a:t>——</a:t>
            </a:r>
            <a:r>
              <a:rPr lang="zh-CN" altLang="en-US" sz="2856" dirty="0"/>
              <a:t>计划的</a:t>
            </a:r>
            <a:r>
              <a:rPr lang="en-US" altLang="zh-CN" sz="2856" dirty="0"/>
              <a:t>&amp;</a:t>
            </a:r>
            <a:r>
              <a:rPr lang="zh-CN" altLang="en-US" sz="2856" dirty="0"/>
              <a:t>性能规则</a:t>
            </a:r>
            <a:endParaRPr lang="en-US" sz="2856" dirty="0"/>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手动</a:t>
            </a:r>
            <a:r>
              <a:rPr lang="en-US" altLang="zh-CN" sz="2856" dirty="0"/>
              <a:t>——</a:t>
            </a:r>
            <a:r>
              <a:rPr lang="zh-CN" altLang="en-US" sz="2856" dirty="0"/>
              <a:t>通过</a:t>
            </a:r>
            <a:r>
              <a:rPr lang="en-US" altLang="zh-CN" sz="2856" dirty="0"/>
              <a:t>Azure</a:t>
            </a:r>
            <a:r>
              <a:rPr lang="zh-CN" altLang="en-US" sz="2856" dirty="0"/>
              <a:t>门户或</a:t>
            </a:r>
            <a:r>
              <a:rPr lang="en-US" altLang="zh-CN" sz="2856" dirty="0"/>
              <a:t>PowerShell</a:t>
            </a:r>
            <a:r>
              <a:rPr lang="zh-CN" altLang="en-US" sz="2856" dirty="0"/>
              <a:t>脚本</a:t>
            </a:r>
            <a:endParaRPr lang="en-US" sz="2856" dirty="0"/>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自动</a:t>
            </a:r>
            <a:r>
              <a:rPr lang="en-US" altLang="zh-CN" sz="2856" dirty="0"/>
              <a:t>——</a:t>
            </a:r>
            <a:r>
              <a:rPr lang="zh-CN" altLang="en-US" sz="2856" dirty="0"/>
              <a:t>根据</a:t>
            </a:r>
            <a:r>
              <a:rPr lang="en-US" altLang="zh-CN" sz="2856" dirty="0"/>
              <a:t>CPU</a:t>
            </a:r>
            <a:r>
              <a:rPr lang="zh-CN" altLang="en-US" sz="2856" dirty="0"/>
              <a:t>利用率</a:t>
            </a:r>
            <a:endParaRPr lang="en-US" sz="2856" dirty="0"/>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64" y="372393"/>
            <a:ext cx="11257584" cy="1351952"/>
          </a:xfrm>
        </p:spPr>
        <p:txBody>
          <a:bodyPr/>
          <a:lstStyle/>
          <a:p>
            <a:r>
              <a:rPr lang="zh-CN" altLang="en-US" dirty="0"/>
              <a:t>部署我们的应用</a:t>
            </a:r>
            <a:endParaRPr lang="en-US" dirty="0"/>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653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4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029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2541374"/>
            <a:ext cx="699453" cy="699453"/>
          </a:xfrm>
          <a:prstGeom prst="rect">
            <a:avLst/>
          </a:prstGeom>
        </p:spPr>
      </p:pic>
      <p:cxnSp>
        <p:nvCxnSpPr>
          <p:cNvPr id="8" name="Straight Arrow Connector 7"/>
          <p:cNvCxnSpPr>
            <a:stCxn id="4" idx="2"/>
            <a:endCxn id="5" idx="0"/>
          </p:cNvCxnSpPr>
          <p:nvPr/>
        </p:nvCxnSpPr>
        <p:spPr>
          <a:xfrm>
            <a:off x="556444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603517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5960" y="2424991"/>
            <a:ext cx="932603" cy="932603"/>
          </a:xfrm>
          <a:prstGeom prst="rect">
            <a:avLst/>
          </a:prstGeom>
        </p:spPr>
      </p:pic>
      <p:cxnSp>
        <p:nvCxnSpPr>
          <p:cNvPr id="11" name="Straight Arrow Connector 10"/>
          <p:cNvCxnSpPr>
            <a:stCxn id="6" idx="0"/>
            <a:endCxn id="10" idx="2"/>
          </p:cNvCxnSpPr>
          <p:nvPr/>
        </p:nvCxnSpPr>
        <p:spPr>
          <a:xfrm flipH="1" flipV="1">
            <a:off x="817226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6684" y="2493188"/>
            <a:ext cx="795824" cy="795824"/>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444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3238758"/>
            <a:ext cx="795824" cy="795824"/>
          </a:xfrm>
          <a:prstGeom prst="rect">
            <a:avLst/>
          </a:prstGeom>
        </p:spPr>
      </p:pic>
      <p:cxnSp>
        <p:nvCxnSpPr>
          <p:cNvPr id="18" name="Straight Arrow Connector 17"/>
          <p:cNvCxnSpPr>
            <a:stCxn id="17" idx="1"/>
            <a:endCxn id="10" idx="3"/>
          </p:cNvCxnSpPr>
          <p:nvPr/>
        </p:nvCxnSpPr>
        <p:spPr>
          <a:xfrm flipH="1" flipV="1">
            <a:off x="863856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863856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863856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55876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3968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727593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981400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487516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566435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646764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924303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826613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913925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
        <p:nvSpPr>
          <p:cNvPr id="30" name="Right Brace 29">
            <a:extLst>
              <a:ext uri="{FF2B5EF4-FFF2-40B4-BE49-F238E27FC236}">
                <a16:creationId xmlns:a16="http://schemas.microsoft.com/office/drawing/2014/main" id="{4219380E-3B6F-43E8-97EF-A447C97E64ED}"/>
              </a:ext>
            </a:extLst>
          </p:cNvPr>
          <p:cNvSpPr/>
          <p:nvPr/>
        </p:nvSpPr>
        <p:spPr>
          <a:xfrm>
            <a:off x="4227771" y="4035788"/>
            <a:ext cx="509108" cy="253323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802AAD4-D245-4E62-B408-23B29C75F0A7}"/>
              </a:ext>
            </a:extLst>
          </p:cNvPr>
          <p:cNvGrpSpPr/>
          <p:nvPr/>
        </p:nvGrpSpPr>
        <p:grpSpPr>
          <a:xfrm>
            <a:off x="2777295" y="5548500"/>
            <a:ext cx="1161117" cy="1379475"/>
            <a:chOff x="5465647" y="5077545"/>
            <a:chExt cx="1138453" cy="1352549"/>
          </a:xfrm>
        </p:grpSpPr>
        <p:pic>
          <p:nvPicPr>
            <p:cNvPr id="44" name="Picture 43">
              <a:extLst>
                <a:ext uri="{FF2B5EF4-FFF2-40B4-BE49-F238E27FC236}">
                  <a16:creationId xmlns:a16="http://schemas.microsoft.com/office/drawing/2014/main" id="{7BC80427-E3A0-40FA-BF41-F99036654B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45" name="Rectangle 44">
              <a:extLst>
                <a:ext uri="{FF2B5EF4-FFF2-40B4-BE49-F238E27FC236}">
                  <a16:creationId xmlns:a16="http://schemas.microsoft.com/office/drawing/2014/main" id="{0BB799FD-7DFA-43CF-8822-8A16261F1F37}"/>
                </a:ext>
              </a:extLst>
            </p:cNvPr>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36" name="Group 35">
            <a:extLst>
              <a:ext uri="{FF2B5EF4-FFF2-40B4-BE49-F238E27FC236}">
                <a16:creationId xmlns:a16="http://schemas.microsoft.com/office/drawing/2014/main" id="{F6190311-8198-4EF6-8C78-C4494C7443FF}"/>
              </a:ext>
            </a:extLst>
          </p:cNvPr>
          <p:cNvGrpSpPr/>
          <p:nvPr/>
        </p:nvGrpSpPr>
        <p:grpSpPr>
          <a:xfrm>
            <a:off x="2263702" y="3767094"/>
            <a:ext cx="2121736" cy="1370137"/>
            <a:chOff x="1756992" y="5077545"/>
            <a:chExt cx="2080322" cy="1343393"/>
          </a:xfrm>
        </p:grpSpPr>
        <p:pic>
          <p:nvPicPr>
            <p:cNvPr id="40" name="Picture 39">
              <a:extLst>
                <a:ext uri="{FF2B5EF4-FFF2-40B4-BE49-F238E27FC236}">
                  <a16:creationId xmlns:a16="http://schemas.microsoft.com/office/drawing/2014/main" id="{1450A494-1ED9-47ED-9616-EAD4B9C941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41" name="Rectangle 40">
              <a:extLst>
                <a:ext uri="{FF2B5EF4-FFF2-40B4-BE49-F238E27FC236}">
                  <a16:creationId xmlns:a16="http://schemas.microsoft.com/office/drawing/2014/main" id="{CDA8F4B7-5D4B-4E6D-9192-F14A1E2665B1}"/>
                </a:ext>
              </a:extLst>
            </p:cNvPr>
            <p:cNvSpPr/>
            <p:nvPr/>
          </p:nvSpPr>
          <p:spPr>
            <a:xfrm>
              <a:off x="1756992" y="5961054"/>
              <a:ext cx="2080322" cy="459884"/>
            </a:xfrm>
            <a:prstGeom prst="rect">
              <a:avLst/>
            </a:prstGeom>
          </p:spPr>
          <p:txBody>
            <a:bodyPr wrap="none">
              <a:spAutoFit/>
            </a:bodyPr>
            <a:lstStyle/>
            <a:p>
              <a:pPr algn="ctr"/>
              <a:r>
                <a:rPr lang="en-US" sz="2448" dirty="0">
                  <a:solidFill>
                    <a:srgbClr val="0079D6"/>
                  </a:solidFill>
                </a:rPr>
                <a:t>Azure DevOps</a:t>
              </a:r>
            </a:p>
          </p:txBody>
        </p:sp>
      </p:grpSp>
    </p:spTree>
    <p:extLst>
      <p:ext uri="{BB962C8B-B14F-4D97-AF65-F5344CB8AC3E}">
        <p14:creationId xmlns:p14="http://schemas.microsoft.com/office/powerpoint/2010/main" val="97363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1600438"/>
          </a:xfrm>
          <a:prstGeom prst="rect">
            <a:avLst/>
          </a:prstGeom>
          <a:noFill/>
        </p:spPr>
        <p:txBody>
          <a:bodyPr wrap="square" lIns="182880" tIns="146304" rIns="182880" bIns="146304" rtlCol="0">
            <a:spAutoFit/>
          </a:bodyPr>
          <a:lstStyle/>
          <a:p>
            <a:pPr lvl="0" defTabSz="914400">
              <a:lnSpc>
                <a:spcPct val="90000"/>
              </a:lnSpc>
              <a:spcAft>
                <a:spcPts val="1200"/>
              </a:spcAft>
              <a:defRPr/>
            </a:pPr>
            <a:r>
              <a:rPr lang="zh-CN" altLang="en-US" sz="2400" strike="sngStrike" kern="0" dirty="0">
                <a:solidFill>
                  <a:schemeClr val="accent6">
                    <a:lumMod val="25000"/>
                  </a:schemeClr>
                </a:solidFill>
              </a:rPr>
              <a:t>云计算和</a:t>
            </a:r>
            <a:r>
              <a:rPr lang="en-US" sz="2400" strike="sngStrike" kern="0" dirty="0">
                <a:solidFill>
                  <a:schemeClr val="accent6">
                    <a:lumMod val="25000"/>
                  </a:schemeClr>
                </a:solidFill>
              </a:rPr>
              <a:t>Microsoft Azure</a:t>
            </a:r>
            <a:r>
              <a:rPr lang="zh-CN" altLang="en-US" sz="2400" strike="sngStrike" kern="0" dirty="0">
                <a:solidFill>
                  <a:schemeClr val="accent6">
                    <a:lumMod val="25000"/>
                  </a:schemeClr>
                </a:solidFill>
              </a:rPr>
              <a:t>的介绍</a:t>
            </a:r>
          </a:p>
          <a:p>
            <a:pPr lvl="0" defTabSz="914400">
              <a:lnSpc>
                <a:spcPct val="90000"/>
              </a:lnSpc>
              <a:spcAft>
                <a:spcPts val="1200"/>
              </a:spcAft>
              <a:defRPr/>
            </a:pPr>
            <a:r>
              <a:rPr lang="zh-CN" altLang="en-US" sz="2400" strike="sngStrike" kern="0" dirty="0">
                <a:solidFill>
                  <a:schemeClr val="accent6">
                    <a:lumMod val="25000"/>
                  </a:schemeClr>
                </a:solidFill>
              </a:rPr>
              <a:t>向</a:t>
            </a:r>
            <a:r>
              <a:rPr lang="en-US" altLang="zh-CN" sz="2400" strike="sngStrike" kern="0" dirty="0">
                <a:solidFill>
                  <a:schemeClr val="accent6">
                    <a:lumMod val="25000"/>
                  </a:schemeClr>
                </a:solidFill>
              </a:rPr>
              <a:t>Azure</a:t>
            </a:r>
            <a:r>
              <a:rPr lang="zh-CN" altLang="en-US" sz="2400" strike="sngStrike" kern="0" dirty="0">
                <a:solidFill>
                  <a:schemeClr val="accent6">
                    <a:lumMod val="25000"/>
                  </a:schemeClr>
                </a:solidFill>
              </a:rPr>
              <a:t>应用服务</a:t>
            </a:r>
            <a:r>
              <a:rPr lang="en-US" altLang="zh-CN" sz="2400" strike="sngStrike" kern="0" dirty="0">
                <a:solidFill>
                  <a:schemeClr val="accent6">
                    <a:lumMod val="25000"/>
                  </a:schemeClr>
                </a:solidFill>
              </a:rPr>
              <a:t>(Azure App Services)</a:t>
            </a:r>
            <a:r>
              <a:rPr lang="zh-CN" altLang="en-US" sz="2400" strike="sngStrike" kern="0" dirty="0">
                <a:solidFill>
                  <a:schemeClr val="accent6">
                    <a:lumMod val="25000"/>
                  </a:schemeClr>
                </a:solidFill>
              </a:rPr>
              <a:t>部署应用</a:t>
            </a:r>
          </a:p>
          <a:p>
            <a:pPr lvl="0" defTabSz="914400">
              <a:lnSpc>
                <a:spcPct val="90000"/>
              </a:lnSpc>
              <a:spcAft>
                <a:spcPts val="1200"/>
              </a:spcAft>
              <a:defRPr/>
            </a:pPr>
            <a:r>
              <a:rPr lang="zh-CN" altLang="en-US" sz="2400" kern="0" dirty="0">
                <a:solidFill>
                  <a:srgbClr val="0078D7"/>
                </a:solidFill>
              </a:rPr>
              <a:t>人工智能</a:t>
            </a:r>
            <a:r>
              <a:rPr lang="en-US" altLang="zh-CN" sz="2400" kern="0" dirty="0">
                <a:solidFill>
                  <a:srgbClr val="0078D7"/>
                </a:solidFill>
              </a:rPr>
              <a:t>&amp;</a:t>
            </a:r>
            <a:r>
              <a:rPr lang="zh-CN" altLang="en-US" sz="2400" kern="0" dirty="0">
                <a:solidFill>
                  <a:srgbClr val="0078D7"/>
                </a:solidFill>
              </a:rPr>
              <a:t>机器学习实验</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9661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1600438"/>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zh-CN" altLang="en-US" sz="2400" b="0" i="0" u="none" strike="noStrike" kern="0" cap="none" spc="0" normalizeH="0" baseline="0" noProof="0" dirty="0">
                <a:ln>
                  <a:noFill/>
                </a:ln>
                <a:solidFill>
                  <a:srgbClr val="0078D7"/>
                </a:solidFill>
                <a:effectLst/>
                <a:uLnTx/>
                <a:uFillTx/>
              </a:rPr>
              <a:t>云计算和</a:t>
            </a:r>
            <a:r>
              <a:rPr kumimoji="0" lang="en-US" altLang="zh-CN" sz="2400" b="0" i="0" u="none" strike="noStrike" kern="0" cap="none" spc="0" normalizeH="0" baseline="0" noProof="0" dirty="0">
                <a:ln>
                  <a:noFill/>
                </a:ln>
                <a:solidFill>
                  <a:srgbClr val="0078D7"/>
                </a:solidFill>
                <a:effectLst/>
                <a:uLnTx/>
                <a:uFillTx/>
              </a:rPr>
              <a:t>Microsoft Azure</a:t>
            </a:r>
            <a:r>
              <a:rPr kumimoji="0" lang="zh-CN" altLang="en-US" sz="2400" b="0" i="0" u="none" strike="noStrike" kern="0" cap="none" spc="0" normalizeH="0" baseline="0" noProof="0" dirty="0">
                <a:ln>
                  <a:noFill/>
                </a:ln>
                <a:solidFill>
                  <a:srgbClr val="0078D7"/>
                </a:solidFill>
                <a:effectLst/>
                <a:uLnTx/>
                <a:uFillTx/>
              </a:rPr>
              <a:t>的介绍</a:t>
            </a:r>
            <a:endParaRPr kumimoji="0" lang="en-US" sz="2400" b="0" i="0" u="none" strike="noStrike" kern="0" cap="none" spc="0" normalizeH="0" baseline="0" noProof="0" dirty="0">
              <a:ln>
                <a:noFill/>
              </a:ln>
              <a:solidFill>
                <a:srgbClr val="0078D7"/>
              </a:solidFill>
              <a:effectLst/>
              <a:uLnTx/>
              <a:uFillTx/>
            </a:endParaRPr>
          </a:p>
          <a:p>
            <a:pPr marR="0" lvl="0" defTabSz="914400" eaLnBrk="1" fontAlgn="auto" latinLnBrk="0" hangingPunct="1">
              <a:lnSpc>
                <a:spcPct val="90000"/>
              </a:lnSpc>
              <a:spcBef>
                <a:spcPts val="0"/>
              </a:spcBef>
              <a:spcAft>
                <a:spcPts val="1200"/>
              </a:spcAft>
              <a:buClrTx/>
              <a:buSzTx/>
              <a:tabLst/>
              <a:defRPr/>
            </a:pPr>
            <a:r>
              <a:rPr lang="zh-CN" altLang="en-US" sz="2400" kern="0" dirty="0">
                <a:solidFill>
                  <a:srgbClr val="505050"/>
                </a:solidFill>
              </a:rPr>
              <a:t>向</a:t>
            </a:r>
            <a:r>
              <a:rPr lang="en-US" altLang="zh-CN" sz="2400" kern="0" dirty="0">
                <a:solidFill>
                  <a:srgbClr val="505050"/>
                </a:solidFill>
              </a:rPr>
              <a:t>Azure</a:t>
            </a:r>
            <a:r>
              <a:rPr lang="zh-CN" altLang="en-US" sz="2400" kern="0" dirty="0">
                <a:solidFill>
                  <a:srgbClr val="505050"/>
                </a:solidFill>
              </a:rPr>
              <a:t>应用服务</a:t>
            </a:r>
            <a:r>
              <a:rPr lang="en-US" altLang="zh-CN" sz="2400" kern="0" dirty="0">
                <a:solidFill>
                  <a:srgbClr val="505050"/>
                </a:solidFill>
              </a:rPr>
              <a:t>(</a:t>
            </a:r>
            <a:r>
              <a:rPr kumimoji="0" lang="en-US" sz="2400" b="0" i="0" u="none" strike="noStrike" kern="0" cap="none" spc="0" normalizeH="0" baseline="0" noProof="0" dirty="0">
                <a:ln>
                  <a:noFill/>
                </a:ln>
                <a:solidFill>
                  <a:srgbClr val="505050"/>
                </a:solidFill>
                <a:effectLst/>
                <a:uLnTx/>
                <a:uFillTx/>
              </a:rPr>
              <a:t>Azure App Services</a:t>
            </a:r>
            <a:r>
              <a:rPr lang="en-US" sz="2400" kern="0" dirty="0">
                <a:solidFill>
                  <a:srgbClr val="505050"/>
                </a:solidFill>
              </a:rPr>
              <a:t>)</a:t>
            </a:r>
            <a:r>
              <a:rPr lang="zh-CN" altLang="en-US" sz="2400" kern="0" dirty="0">
                <a:solidFill>
                  <a:srgbClr val="505050"/>
                </a:solidFill>
              </a:rPr>
              <a:t>部署应用</a:t>
            </a:r>
            <a:endParaRPr kumimoji="0" lang="en-US" sz="2400" b="0" i="0" u="none" strike="noStrike" kern="0" cap="none" spc="0" normalizeH="0" baseline="0" noProof="0" dirty="0">
              <a:ln>
                <a:noFill/>
              </a:ln>
              <a:solidFill>
                <a:srgbClr val="505050"/>
              </a:solidFill>
              <a:effectLst/>
              <a:uLnTx/>
              <a:uFillTx/>
            </a:endParaRPr>
          </a:p>
          <a:p>
            <a:pPr marR="0" lvl="0" defTabSz="914400" eaLnBrk="1" fontAlgn="auto" latinLnBrk="0" hangingPunct="1">
              <a:lnSpc>
                <a:spcPct val="90000"/>
              </a:lnSpc>
              <a:spcBef>
                <a:spcPts val="0"/>
              </a:spcBef>
              <a:spcAft>
                <a:spcPts val="1200"/>
              </a:spcAft>
              <a:buClrTx/>
              <a:buSzTx/>
              <a:tabLst/>
              <a:defRPr/>
            </a:pPr>
            <a:r>
              <a:rPr kumimoji="0" lang="zh-CN" altLang="en-US" sz="2400" b="0" i="0" u="none" strike="noStrike" kern="0" cap="none" spc="0" normalizeH="0" baseline="0" noProof="0" dirty="0">
                <a:ln>
                  <a:noFill/>
                </a:ln>
                <a:solidFill>
                  <a:srgbClr val="505050"/>
                </a:solidFill>
                <a:effectLst/>
                <a:uLnTx/>
                <a:uFillTx/>
              </a:rPr>
              <a:t>人工智能</a:t>
            </a:r>
            <a:r>
              <a:rPr kumimoji="0" lang="en-US" altLang="zh-CN" sz="2400" b="0" i="0" u="none" strike="noStrike" kern="0" cap="none" spc="0" normalizeH="0" baseline="0" noProof="0" dirty="0">
                <a:ln>
                  <a:noFill/>
                </a:ln>
                <a:solidFill>
                  <a:srgbClr val="505050"/>
                </a:solidFill>
                <a:effectLst/>
                <a:uLnTx/>
                <a:uFillTx/>
              </a:rPr>
              <a:t>&amp;</a:t>
            </a:r>
            <a:r>
              <a:rPr kumimoji="0" lang="zh-CN" altLang="en-US" sz="2400" b="0" i="0" u="none" strike="noStrike" kern="0" cap="none" spc="0" normalizeH="0" baseline="0" noProof="0" dirty="0">
                <a:ln>
                  <a:noFill/>
                </a:ln>
                <a:solidFill>
                  <a:srgbClr val="505050"/>
                </a:solidFill>
                <a:effectLst/>
                <a:uLnTx/>
                <a:uFillTx/>
              </a:rPr>
              <a:t>机器学习实验</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揭秘机器学习</a:t>
            </a:r>
            <a:endParaRPr lang="en-US" dirty="0"/>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 “attributes”</a:t>
            </a:r>
            <a:endParaRPr lang="en-US" sz="2000" dirty="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如何创建预测型机器学习模型</a:t>
            </a:r>
            <a:endParaRPr lang="en-US" dirty="0"/>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a:t>用</a:t>
            </a:r>
            <a:r>
              <a:rPr lang="en-US" sz="4400" dirty="0"/>
              <a:t>M</a:t>
            </a:r>
            <a:r>
              <a:rPr lang="en-US" altLang="zh-CN" sz="4400" dirty="0"/>
              <a:t>achine Learning</a:t>
            </a:r>
            <a:r>
              <a:rPr lang="en-US" sz="4400" dirty="0"/>
              <a:t> Studio</a:t>
            </a:r>
            <a:r>
              <a:rPr lang="zh-CN" altLang="en-US" sz="4400" dirty="0"/>
              <a:t>预测航班是否准点到达</a:t>
            </a:r>
            <a:endParaRPr lang="en-US" sz="4400" dirty="0"/>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构建模型</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选择数据集</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部署</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评估</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2691955"/>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zh-CN" alt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微软的目标：</a:t>
            </a: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zh-CN" altLang="en-US" sz="3672" spc="-154" dirty="0">
                <a:solidFill>
                  <a:srgbClr val="0070C0"/>
                </a:solidFill>
                <a:latin typeface="Segoe UI Light"/>
                <a:cs typeface="Segoe UI Light"/>
              </a:rPr>
              <a:t>使</a:t>
            </a:r>
            <a:r>
              <a:rPr lang="en-US" altLang="zh-CN" sz="3672" spc="-154" dirty="0">
                <a:solidFill>
                  <a:srgbClr val="0070C0"/>
                </a:solidFill>
                <a:latin typeface="Segoe UI Light"/>
                <a:cs typeface="Segoe UI Light"/>
              </a:rPr>
              <a:t>AI</a:t>
            </a:r>
            <a:r>
              <a:rPr lang="zh-CN" altLang="en-US" sz="3672" spc="-154" dirty="0">
                <a:solidFill>
                  <a:srgbClr val="0070C0"/>
                </a:solidFill>
                <a:latin typeface="Segoe UI Light"/>
                <a:cs typeface="Segoe UI Light"/>
              </a:rPr>
              <a:t>对每个人都可用</a:t>
            </a:r>
            <a:endParaRPr lang="en-US" sz="3672" spc="-154" dirty="0">
              <a:solidFill>
                <a:srgbClr val="0070C0"/>
              </a:solidFill>
              <a:latin typeface="Segoe UI Light"/>
              <a:cs typeface="Segoe UI Light"/>
            </a:endParaRP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图像分析：检测</a:t>
            </a:r>
            <a:endParaRPr lang="en-US" dirty="0"/>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ur society and tech">
            <a:extLst>
              <a:ext uri="{FF2B5EF4-FFF2-40B4-BE49-F238E27FC236}">
                <a16:creationId xmlns:a16="http://schemas.microsoft.com/office/drawing/2014/main" id="{0A5EB213-DC7B-46A4-8681-317176FBFA55}"/>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51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6"/>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图像分析：识别</a:t>
            </a:r>
            <a:endParaRPr lang="en-US" dirty="0"/>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视觉</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从人脸到感情让应用读懂图片和视频中的人脸和情感</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33597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语音</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通过过滤噪音，通过听和说识别讲话者并理解意图</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知识</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从网络、学术界或用户自己的数据挖掘丰富的知识积累</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1420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语言</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处理文本并学习如何识别用户想要什么</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搜索</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借助</a:t>
            </a:r>
            <a:r>
              <a:rPr kumimoji="0" lang="en-US" altLang="zh-CN"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Bing</a:t>
            </a: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的</a:t>
            </a:r>
            <a:r>
              <a:rPr kumimoji="0" lang="en-US" altLang="zh-CN"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API</a:t>
            </a: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去访问数十亿网页、图片、视频和新闻。</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zure</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认知服务</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预训练好的</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AI</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模型</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a:t>
            </a:r>
            <a:r>
              <a:rPr lang="zh-CN" altLang="en-US" sz="4800" dirty="0">
                <a:solidFill>
                  <a:schemeClr val="tx1"/>
                </a:solidFill>
              </a:rPr>
              <a:t>认知服务</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a:t>用自定义影像服务对图片进行分类</a:t>
            </a:r>
            <a:endParaRPr lang="en-US" sz="4400" dirty="0"/>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1113"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lang="zh-CN" altLang="en-US" sz="4800" kern="0" spc="-100" dirty="0">
                <a:ln w="3175">
                  <a:noFill/>
                </a:ln>
                <a:solidFill>
                  <a:srgbClr val="FFFFFF"/>
                </a:solidFill>
                <a:latin typeface="Segoe UI Light"/>
                <a:ea typeface="Segoe UI" pitchFamily="34" charset="0"/>
                <a:cs typeface="Segoe UI" pitchFamily="34" charset="0"/>
              </a:rPr>
              <a:t>微软的使命</a:t>
            </a:r>
            <a:endPar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endParaRPr>
          </a:p>
        </p:txBody>
      </p:sp>
      <p:sp>
        <p:nvSpPr>
          <p:cNvPr id="15" name="Rectangle 14"/>
          <p:cNvSpPr/>
          <p:nvPr/>
        </p:nvSpPr>
        <p:spPr>
          <a:xfrm>
            <a:off x="312738" y="3158577"/>
            <a:ext cx="5152255" cy="911019"/>
          </a:xfrm>
          <a:prstGeom prst="rect">
            <a:avLst/>
          </a:prstGeom>
        </p:spPr>
        <p:txBody>
          <a:bodyPr wrap="square">
            <a:spAutoFit/>
          </a:bodyPr>
          <a:lstStyle/>
          <a:p>
            <a:pPr marL="28575" lvl="0" defTabSz="932472" fontAlgn="base">
              <a:lnSpc>
                <a:spcPct val="95000"/>
              </a:lnSpc>
              <a:spcBef>
                <a:spcPct val="0"/>
              </a:spcBef>
              <a:spcAft>
                <a:spcPct val="0"/>
              </a:spcAft>
              <a:defRPr/>
            </a:pPr>
            <a:r>
              <a:rPr lang="zh-CN" altLang="en-US" sz="2800" kern="0" noProof="0" dirty="0">
                <a:solidFill>
                  <a:srgbClr val="FFFFFF"/>
                </a:solidFill>
                <a:latin typeface="Segoe UI Light"/>
                <a:cs typeface="Segoe UI Semilight" panose="020B0402040204020203" pitchFamily="34" charset="0"/>
              </a:rPr>
              <a:t>予力全球每一人、每一组织，成就不凡</a:t>
            </a:r>
            <a:endPar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001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Title 1"/>
          <p:cNvSpPr txBox="1">
            <a:spLocks/>
          </p:cNvSpPr>
          <p:nvPr/>
        </p:nvSpPr>
        <p:spPr>
          <a:xfrm>
            <a:off x="8428127" y="3954461"/>
            <a:ext cx="33527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灵活性</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按需使用</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使用自己的首选平台</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600"/>
              </a:spcBef>
              <a:spcAft>
                <a:spcPts val="0"/>
              </a:spcAft>
              <a:buClrTx/>
              <a:buSzTx/>
              <a:buFont typeface="Arial"/>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6" name="Title 1"/>
          <p:cNvSpPr txBox="1">
            <a:spLocks/>
          </p:cNvSpPr>
          <p:nvPr/>
        </p:nvSpPr>
        <p:spPr>
          <a:xfrm>
            <a:off x="4482062" y="3954461"/>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可负担性</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扩张和收缩</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无需购买硬件</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7" name="Title 1"/>
          <p:cNvSpPr txBox="1">
            <a:spLocks/>
          </p:cNvSpPr>
          <p:nvPr/>
        </p:nvSpPr>
        <p:spPr>
          <a:xfrm>
            <a:off x="579437" y="3954461"/>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扩展性</a:t>
            </a: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大量的可用计算</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大量的可用数据集</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cxnSp>
        <p:nvCxnSpPr>
          <p:cNvPr id="9" name="Straight Connector 8"/>
          <p:cNvCxnSpPr/>
          <p:nvPr/>
        </p:nvCxnSpPr>
        <p:spPr>
          <a:xfrm>
            <a:off x="41608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232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597485" y="2506662"/>
            <a:ext cx="2128545" cy="1201023"/>
          </a:xfrm>
          <a:prstGeom prst="rect">
            <a:avLst/>
          </a:prstGeom>
        </p:spPr>
      </p:pic>
      <p:sp>
        <p:nvSpPr>
          <p:cNvPr id="2" name="TextBox 1"/>
          <p:cNvSpPr txBox="1"/>
          <p:nvPr/>
        </p:nvSpPr>
        <p:spPr>
          <a:xfrm>
            <a:off x="-1300414" y="-274295"/>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 name="Picture 11"/>
          <p:cNvPicPr>
            <a:picLocks noChangeAspect="1"/>
          </p:cNvPicPr>
          <p:nvPr/>
        </p:nvPicPr>
        <p:blipFill>
          <a:blip r:embed="rId4"/>
          <a:stretch>
            <a:fillRect/>
          </a:stretch>
        </p:blipFill>
        <p:spPr>
          <a:xfrm>
            <a:off x="709455" y="2506662"/>
            <a:ext cx="1698782" cy="1077007"/>
          </a:xfrm>
          <a:prstGeom prst="rect">
            <a:avLst/>
          </a:prstGeom>
        </p:spPr>
      </p:pic>
      <p:pic>
        <p:nvPicPr>
          <p:cNvPr id="13" name="Picture 12"/>
          <p:cNvPicPr>
            <a:picLocks noChangeAspect="1"/>
          </p:cNvPicPr>
          <p:nvPr/>
        </p:nvPicPr>
        <p:blipFill>
          <a:blip r:embed="rId5"/>
          <a:stretch>
            <a:fillRect/>
          </a:stretch>
        </p:blipFill>
        <p:spPr>
          <a:xfrm>
            <a:off x="8640826" y="2415467"/>
            <a:ext cx="1207782" cy="1224105"/>
          </a:xfrm>
          <a:prstGeom prst="rect">
            <a:avLst/>
          </a:prstGeom>
        </p:spPr>
      </p:pic>
      <p:sp>
        <p:nvSpPr>
          <p:cNvPr id="1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云</a:t>
            </a:r>
            <a:r>
              <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zh-CN" alt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个人的巨大</a:t>
            </a:r>
            <a:r>
              <a:rPr lang="zh-CN" altLang="en-US" sz="4800" spc="-104" dirty="0">
                <a:solidFill>
                  <a:srgbClr val="FFFFFF"/>
                </a:solidFill>
                <a:latin typeface="Segoe UI Light" panose="020B0502040204020203" pitchFamily="34" charset="0"/>
                <a:cs typeface="Segoe UI Light" panose="020B0502040204020203" pitchFamily="34" charset="0"/>
              </a:rPr>
              <a:t>能力</a:t>
            </a:r>
            <a:endPar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0784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563">
              <a:defRPr/>
            </a:pPr>
            <a:r>
              <a:rPr lang="en-US" sz="3600" dirty="0">
                <a:solidFill>
                  <a:srgbClr val="FFFFFF"/>
                </a:solidFill>
                <a:latin typeface="Segoe UI Light" pitchFamily="34" charset="0"/>
              </a:rPr>
              <a:t>About</a:t>
            </a:r>
          </a:p>
          <a:p>
            <a:pPr lvl="0" defTabSz="932563">
              <a:defRPr/>
            </a:pPr>
            <a:r>
              <a:rPr lang="en-US" sz="11500" spc="-150" dirty="0">
                <a:solidFill>
                  <a:srgbClr val="FFFFFF"/>
                </a:solidFill>
                <a:latin typeface="Segoe UI Light" pitchFamily="34" charset="0"/>
              </a:rPr>
              <a:t>5</a:t>
            </a: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95</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5911956" cy="2697662"/>
            <a:chOff x="402619" y="4186239"/>
            <a:chExt cx="5911956" cy="2697662"/>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762295" cy="269766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6930" kern="0" spc="-800" dirty="0">
                  <a:solidFill>
                    <a:srgbClr val="FFFFFF"/>
                  </a:solidFill>
                  <a:latin typeface="Segoe UI Semilight"/>
                  <a:cs typeface="Segoe UI Semilight" panose="020B0402040204020203" pitchFamily="34" charset="0"/>
                </a:rPr>
                <a:t>53</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534942" cy="643766"/>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xmlns="">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xmlns="">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xmlns="">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xmlns="">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a:t>
            </a:r>
            <a:r>
              <a:rPr kumimoji="0" lang="zh-CN" alt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可信任的云</a:t>
            </a:r>
            <a:endPar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endParaRPr kumimoji="0" lang="en-US" sz="1400" b="0" i="0" u="none" strike="noStrike" kern="1200" cap="none" spc="0" normalizeH="0" baseline="30000" noProof="0" dirty="0">
                <a:ln>
                  <a:noFill/>
                </a:ln>
                <a:solidFill>
                  <a:srgbClr val="FFFFFF"/>
                </a:solidFill>
                <a:effectLst/>
                <a:uLnTx/>
                <a:uFillTx/>
                <a:latin typeface="Segoe UI Light"/>
                <a:ea typeface="+mn-ea"/>
                <a:cs typeface="+mn-cs"/>
              </a:endParaRP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endParaRPr kumimoji="0" lang="en-US" sz="1400" b="0" i="0" u="none" strike="noStrike" kern="1200" cap="none" spc="0" normalizeH="0" baseline="30000" noProof="0" dirty="0">
                <a:ln>
                  <a:noFill/>
                </a:ln>
                <a:solidFill>
                  <a:srgbClr val="FFFFFF"/>
                </a:solidFill>
                <a:effectLst/>
                <a:uLnTx/>
                <a:uFillTx/>
                <a:latin typeface="Segoe UI Light"/>
                <a:ea typeface="+mn-ea"/>
                <a:cs typeface="+mn-cs"/>
              </a:endParaRP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云和分布式计算</a:t>
            </a: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4.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16dc66bd-df5a-4495-a5c9-5e296f49988a"/>
    <ds:schemaRef ds:uri="http://schemas.microsoft.com/office/infopath/2007/PartnerControls"/>
    <ds:schemaRef ds:uri="12239fb0-26c0-4a37-b790-6c81fba9d0fc"/>
    <ds:schemaRef ds:uri="http://purl.org/dc/term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20315</TotalTime>
  <Words>7173</Words>
  <Application>Microsoft Office PowerPoint</Application>
  <PresentationFormat>Custom</PresentationFormat>
  <Paragraphs>555</Paragraphs>
  <Slides>38</Slides>
  <Notes>38</Notes>
  <HiddenSlides>2</HiddenSlides>
  <MMClips>0</MMClips>
  <ScaleCrop>false</ScaleCrop>
  <HeadingPairs>
    <vt:vector size="6" baseType="variant">
      <vt:variant>
        <vt:lpstr>Fonts Used</vt:lpstr>
      </vt:variant>
      <vt:variant>
        <vt:i4>13</vt:i4>
      </vt:variant>
      <vt:variant>
        <vt:lpstr>Theme</vt:lpstr>
      </vt:variant>
      <vt:variant>
        <vt:i4>24</vt:i4>
      </vt:variant>
      <vt:variant>
        <vt:lpstr>Slide Titles</vt:lpstr>
      </vt:variant>
      <vt:variant>
        <vt:i4>38</vt:i4>
      </vt:variant>
    </vt:vector>
  </HeadingPairs>
  <TitlesOfParts>
    <vt:vector size="75" baseType="lpstr">
      <vt:lpstr>Kozuka Gothic Pro R</vt:lpstr>
      <vt:lpstr>ＭＳ Ｐゴシック</vt:lpstr>
      <vt:lpstr>ＭＳ Ｐゴシック</vt:lpstr>
      <vt:lpstr>宋体</vt:lpstr>
      <vt:lpstr>Abadi</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Connect(); 2016 (Remove)</vt:lpstr>
      <vt:lpstr>1_Azure Event</vt:lpstr>
      <vt:lpstr>Azure Camp  沈阳 2019.4.27</vt:lpstr>
      <vt:lpstr>日程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日程</vt:lpstr>
      <vt:lpstr>Azure应用服务</vt:lpstr>
      <vt:lpstr>就是如此简单</vt:lpstr>
      <vt:lpstr>使用云构建和伸缩</vt:lpstr>
      <vt:lpstr>“scale up”和“scale out”是什么意思？</vt:lpstr>
      <vt:lpstr>手动伸缩和自动伸缩</vt:lpstr>
      <vt:lpstr>部署我们的应用</vt:lpstr>
      <vt:lpstr>日程</vt:lpstr>
      <vt:lpstr>PowerPoint Presentation</vt:lpstr>
      <vt:lpstr>PowerPoint Presentation</vt:lpstr>
      <vt:lpstr>PowerPoint Presentation</vt:lpstr>
      <vt:lpstr>揭秘机器学习</vt:lpstr>
      <vt:lpstr>如何创建预测型机器学习模型</vt:lpstr>
      <vt:lpstr>用Machine Learning Studio预测航班是否准点到达</vt:lpstr>
      <vt:lpstr>Demo Machine Learning Studio </vt:lpstr>
      <vt:lpstr>PowerPoint Presentation</vt:lpstr>
      <vt:lpstr>Microsoft AI for Good</vt:lpstr>
      <vt:lpstr>Wild Me + Microsoft</vt:lpstr>
      <vt:lpstr>图像分析：检测</vt:lpstr>
      <vt:lpstr>图像分析：识别</vt:lpstr>
      <vt:lpstr>PowerPoint Presentation</vt:lpstr>
      <vt:lpstr>Demos Azure认知服务 </vt:lpstr>
      <vt:lpstr>用自定义影像服务对图片进行分类</vt:lpstr>
      <vt:lpstr>Microsoft AI Platform</vt:lpstr>
      <vt:lpstr>PowerPoint Presentation</vt:lpstr>
      <vt:lpstr>PowerPoint Presentation</vt:lpstr>
      <vt:lpstr>docs.microsoft.com/azure</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shi wen</cp:lastModifiedBy>
  <cp:revision>1290</cp:revision>
  <cp:lastPrinted>2018-04-16T15:48:13Z</cp:lastPrinted>
  <dcterms:created xsi:type="dcterms:W3CDTF">2017-04-03T03:45:43Z</dcterms:created>
  <dcterms:modified xsi:type="dcterms:W3CDTF">2019-04-27T11:06:26Z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